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304" r:id="rId4"/>
    <p:sldId id="259" r:id="rId5"/>
    <p:sldId id="260" r:id="rId6"/>
    <p:sldId id="261" r:id="rId7"/>
    <p:sldId id="262" r:id="rId8"/>
    <p:sldId id="263" r:id="rId9"/>
    <p:sldId id="264" r:id="rId10"/>
    <p:sldId id="265" r:id="rId11"/>
    <p:sldId id="266" r:id="rId12"/>
    <p:sldId id="305" r:id="rId13"/>
    <p:sldId id="267" r:id="rId14"/>
    <p:sldId id="268" r:id="rId15"/>
    <p:sldId id="306" r:id="rId16"/>
    <p:sldId id="269" r:id="rId17"/>
    <p:sldId id="270" r:id="rId18"/>
    <p:sldId id="299" r:id="rId19"/>
    <p:sldId id="308" r:id="rId20"/>
    <p:sldId id="314" r:id="rId21"/>
    <p:sldId id="307" r:id="rId22"/>
    <p:sldId id="309" r:id="rId23"/>
    <p:sldId id="315" r:id="rId24"/>
    <p:sldId id="310" r:id="rId25"/>
    <p:sldId id="316" r:id="rId26"/>
    <p:sldId id="345" r:id="rId27"/>
    <p:sldId id="346" r:id="rId28"/>
    <p:sldId id="318" r:id="rId29"/>
    <p:sldId id="319" r:id="rId30"/>
    <p:sldId id="320" r:id="rId31"/>
    <p:sldId id="321" r:id="rId32"/>
    <p:sldId id="311" r:id="rId33"/>
    <p:sldId id="322" r:id="rId34"/>
    <p:sldId id="312" r:id="rId35"/>
    <p:sldId id="330" r:id="rId36"/>
    <p:sldId id="277" r:id="rId37"/>
    <p:sldId id="323" r:id="rId38"/>
    <p:sldId id="324" r:id="rId39"/>
    <p:sldId id="325" r:id="rId40"/>
    <p:sldId id="326" r:id="rId41"/>
    <p:sldId id="327" r:id="rId42"/>
    <p:sldId id="328" r:id="rId43"/>
    <p:sldId id="329" r:id="rId44"/>
    <p:sldId id="278" r:id="rId45"/>
    <p:sldId id="331" r:id="rId46"/>
    <p:sldId id="332" r:id="rId47"/>
    <p:sldId id="334" r:id="rId48"/>
    <p:sldId id="335" r:id="rId49"/>
    <p:sldId id="336" r:id="rId50"/>
    <p:sldId id="337" r:id="rId51"/>
    <p:sldId id="338" r:id="rId52"/>
    <p:sldId id="339" r:id="rId53"/>
    <p:sldId id="340" r:id="rId54"/>
    <p:sldId id="341" r:id="rId55"/>
    <p:sldId id="342" r:id="rId56"/>
    <p:sldId id="343" r:id="rId57"/>
    <p:sldId id="333" r:id="rId58"/>
    <p:sldId id="344"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67"/>
  </p:normalViewPr>
  <p:slideViewPr>
    <p:cSldViewPr>
      <p:cViewPr varScale="1">
        <p:scale>
          <a:sx n="97" d="100"/>
          <a:sy n="97" d="100"/>
        </p:scale>
        <p:origin x="1544"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Area of Responsibility 2</a:t>
            </a:r>
            <a:endParaRPr lang="en-US" b="1" dirty="0"/>
          </a:p>
        </p:txBody>
      </p:sp>
      <p:sp>
        <p:nvSpPr>
          <p:cNvPr id="3" name="Subtitle 2"/>
          <p:cNvSpPr>
            <a:spLocks noGrp="1"/>
          </p:cNvSpPr>
          <p:nvPr>
            <p:ph type="subTitle" idx="1"/>
          </p:nvPr>
        </p:nvSpPr>
        <p:spPr/>
        <p:txBody>
          <a:bodyPr/>
          <a:lstStyle/>
          <a:p>
            <a:r>
              <a:rPr lang="en-US" dirty="0" smtClean="0">
                <a:solidFill>
                  <a:schemeClr val="tx1"/>
                </a:solidFill>
              </a:rPr>
              <a:t>Plan Health Education</a:t>
            </a:r>
          </a:p>
        </p:txBody>
      </p:sp>
      <p:sp>
        <p:nvSpPr>
          <p:cNvPr id="1028" name="AutoShape 4" descr="data:image/jpeg;base64,/9j/4AAQSkZJRgABAQAAAQABAAD/2wCEAAkGBxQTEhQUExQVFRUXGBwYGRcYGBsYGhgaFxgYGBgcHR4YHSggHBwlHhgYITEiJiktLi4uFx8zODMsNygtLisBCgoKDg0OGhAQGi8lHCAsNzQsNy0uNy8yLCs0Nyw3LCwsNy8sLiwsLzU1LC0sLDctNywsLSwsNywsLCwsLCwsLP/AABEIAK8BIAMBIgACEQEDEQH/xAAcAAABBAMBAAAAAAAAAAAAAAAABAUGBwEDCAL/xABLEAACAQIDBAYIAgcGBQIHAQABAgMAEQQSIQUxQVEGBxMiYXEUMlOBkaGi0kLRI1JicpKxwRUXM1SCsghDY5PhwvEkJTRzlOPwFv/EABoBAQEAAwEBAAAAAAAAAAAAAAABAgQFAwb/xAAmEQEAAgIBBAIBBQEAAAAAAAAAARECAwQFEjFBEyFxIlGBofAU/9oADAMBAAIRAxEAPwC8aKKKAooooCisVmgKKKwTQYJqPz9NMCknZtiYw97WvcXPiBb50i6e7dRMNPFHKBiDExVAbtYWzG3gCa5/I5bqyiHT4PTo5ETllNRDquKUMAVIIO4g3BrZVb9VG20XCRwyyKrF3EIY2LICL2vyYke6rGvUmKaO7VOrOcZ9PVFYrNR5CiiigKKKKAooooCiiigKKKKAooooCiiigKKKKAooooCiiigKKKKAooooCiisGgS4/aEcKF5XVFG9mIAFNuyOluExLFIZlZxrl1DEDeQGAuKrzrvmftMMmvZ5XI5FwVGviBb+I1XGz5XWWNo75wwyW33vpa3PdWVOtxumRt0fJOX26R2n0iw2H/xp40PIsL/DfUY6XbamnwBxGz5TlBOche8UU2YrmGlt+7deqk6X4Ew43EIw/GWF+T94fzt7qsfqWxofDzwNY5XzW5rINfmD8atUufCx0asd8Tfj8UqiHFskgkU9++a51ueN77wdx5g1aOC6KbLxGHGN78UWXNJGHIVCPWXiR5A8qh3T/o2cFiSqj9FJd4zyF9V9x+VqZIdpyrC8KsRE7BmXmy7v/bwFXy6mzV/04Y7NOVfj9vb1traHbylwoRNFjTgiLoqjy3+ZNWr1Y7TxAws0+KkZsPGDkzC7WQEuQd5HADmKq3o9sh8VOsSAm5u2Xeqjef6e8VanT2dsNszsVjWONssKi+ZrbzuFtwO+ktbqHZPZx8Y+5/qEu2X0rwmI/wAKeNj+rezfA61s2x0mwuFt28qoTuG9j5KLk1zdhYO0kRBqXdUHmzBR/OnLpdEyYydGJuj5BfU5F9Tfwy2PvqdrynpGEbYw7/Vugdn9IsNOmeKZGXnfceRB1Bre+2YB/wAwe65/lVJ9UoY7QVQLqY3Lg7rC1jbnew95q8xhE/UX+EflWMxTmc3jxx9vZE2Tf25B7T5H8q3xbRibdIp94r02CjOhRP4RTdj9gRuCUARuFt3wqNU8A1mov0Zxj9oYySVsfGxFt3hUooCiiigKKKKAooooCiiigKKKKAooooCiiigKKKKAooooCiisXoID1u46OPDRh4UlLyWUNmGWwNyCuoNQTolt3ZsDrJJhZQ43MX7UKddQDbXdrapX1qdH5sVLE0bxkIpAjJOYliCSAARwA1qusd0SxkIu+GltzVc4+m9ekeHf4OGjLj9mWdTPn7o69Zm0sPicRHPhnDB48rixBBU6XBHEH5Vs6qNpNFjCirmMsZUC9u8tmF/cGqGsljY6HkdD86fdnt6CUna3pNs0UZ3ICLZ5BvvY91fG5q03tmnGOP8ABE3fhb/TLo+2Kwr9u6pkBkUot8pUEneQTpcWqlBh8L/mJP8A8f8A/ZVw7O6aRY3Az7kmETh49+uQ6rzU86osHSpi0+l4bIjPDKZipXl1VbDiiw3boxkaa/fK5TlUkBbXNhpffUe68MfdsNANwDSHz9Vf/V8acOjm2I8JsiCWWUqtnCxrbM7Z30FQTH4/+0XJYCPEbkFzlkS5IjuTpILmx3Nu00NT28OPrynlTtzucYmfsk6GYiGLGRSztljju+4m5UHKABvN/wCVSjpp0n2ZimzDDyySDTtAeyuBwJ3keYqvmU3ykEMDYrre/K2+96dNn9GsXNbssPMw55So+LWFZOru06ss425Z1/NJ91T7RRnmjgw8cb5QwYuzOy3sQSeRI3ADXdVlAYg+zHxNVz0B6EYzC4pJ5DEigFSmYsxDeQsCCAd9Wl2q8x8RWGT53nzrndM65uCJvSf+mfjSLF7UlW6MFDEbwd1+NbsXtRmJSEXPFm0UfHfXrA7NSMF3OdiDmY6+YFRpE/RmBVzG93/kv9af6juwISZCw9UAj3mpFUBRRRQFFFFAUUUUBRRRQFFFFAUUUUBRRRQFFFFAUVg01bV2tkORBmkPAcPPxoFuNxqRC7m38z5Cm8NNPu/Qx8/xsPDlXvZ+yrHtJjnkPPcvlS7E4lU1YgeHE0GvCbPSP1Rc8WOpPvrbPMiDvECkqySybh2a8zq3w4Vtw+z0XU95v1m1P/igbsZhY57WwyORqHkRdDzFxeqT6c9GJ8HMWkJkSQkiU63J4MeDf0FdDmmza+HhxEbRSJ2isNQBf58DWUS3OHzMtGd+Yc14XFPG2ZGKtYi45MLEHmCOFaaeel2w/QsS0N8wsGUnfla9g3C+hpmrOH1uvLHOO/H23T4p3CKzEqgKoOCgm5t5k06dFujU2NlyRghRYvJwQef63IUi2LgO3xEUN8vaOFvyv/Wuhdk4PDYGFYksoA82Y8SbakmpMuf1Dmxx8ezCP1SzgNhLGB3Y84ABkKhpHyiwLNYEml7YbS7SGw8bCqy669vMMLFGgePtJb39ViEBOg3gXIqmTjJOMkn8bfnXm+XmZy8uo3njJKxI0rc790ebflXvDbKYnNK1v2ENgPM7zVX9QO0T2mKhZibqkgvraxKtqd29dKtjaG1kjVrd4qCSBwABJJPAaURukw8QFyFAHHyprjTtGPZqQmveO4+Vcy4/aksskkhkk/SOz2ztbvMW52tryroLq5Iw+yMO7tqyGUlmJ0clrktuAFqCRbJnt3Laan86U4za8EX+LNFH+/Iq/wC41z70v6xJ8Q7phnaGDUXU2kk1NyWU6A8hbz31Gtl9H8Vi8zw4eWa29wtxflmOhPhe9Fp1RgtqwTaxTRSa27jq+v8ApJpWGrj0K8Un4o5ENri6OrKbEX0IIN66C6oOk74vBsJ2LSQNlZzvdSMyk8za4PlQpPwwozVyht7bMs2KxEvaP35XYWdgAMxygC+gy2q5uonDMMDJK7MxllNsxJsEAXS/jm4miLKJoDCmTpttD0fAYqW9isT21t3iLLY87kVy0cZLb/Fl0/bb86Dr/OKzmqttoSHB9HPWIkbDqMxa7Z5rcTvPe89Kon06X2sn8bfnQp1/ei9cliLF/q4r4S/lXkxYz9XF/CX8qLTrYGsZxUG2LtJNmbGglxBYlYwxW5LPJJdsoz63Jbcd3uql+lHTbF41iZJCkd7rFGSiAcL2N2PiflQp0lidv4WM5ZMTAjDUhpUUgHdoTSrD4tHF0dXB1BVgwIO7dXKY6MYsQ9v6LMIQM2fIQLc+dvEC1Jdk7SmwziTDyNE/NSQGtwYbmHgedCnXt6KaOim1/S8JDiACvaJmseBuQ3zB91qd6IS7SxBjjdxvA0/lTH0XRSZJGN2HE8Li5PvqQYqJWVlb1SNaimGwLMX7K7eJNrjh/wD3hQPr41pDlhGnFzu91KMNs9VOY95v1jr8OVNcGKxEa2MC2HEMF/8Aelb42VlusRv53/KgcZZQouTatBnZvUXT9ZtPlxpuiE2/sATzdxf5UptiTxiX3M1ApGFvq7FvDcPhW26qOAHwpCMBIfXnf/SAte12PFxBc83Jb+dBUXWbs158e0iFOz7NBnLqFuM1xcnh/Wot/Z+HjF5cRnP6sAv9Td2nzrdQDaBAsAIo9OH4uFQxVubC5PIan5V6+n1nCwznj4zOVRSV9FsZAcZh44sOAGkA7R2LSDxBGinThzq98Ns+OPVVF+e8/E61Q/Q7YU64vDyvGyIsga72Utv0VSbknyq8zJK3qqEHNtT8BWOTjdVjD5Y7Zv6Ul187Qz42KIHSKK5HjIxP8lWq5WElC9u6CFJ8WDEf7TT308xxm2jinLFgJCik8owEH+0n30/bN2If/wDPYmfW7YlZN34Y7R6eF2Y3rBziXqimA2nGjMVEqOhsbX7ucD6P51c3WNiVwuy8UyWUmPICOchyDUfvb6576JY3scbhJNe7PHe28hmCsNeYJHvq2OvbHuMJDEdBJLew5RqTr72GnhRFKQRF2VF3swUaX1YhRp76urrZxnomAiwqHvSgR6aZYY1AIHn3V+NVv1a7P7faeFUi4V+0PHSLv8fELT5127Q7XaOS/dhiVLftMS7H4FB/pos+UN2Ls1sTiIoE3yOqeQJ1PkBc+6urNl7Njw8SRRKFRFCgDkOfM+NUR1G7O7TaBkI7sMTH/W5VV+Rk+HjXQYojmXrCwc0m0sY6YebKZSBlicg5QFJBC2N8t/fUq6u2lwmydqTOjRsAQgdWUluzspsbHLmYa+dXhVcdeu0Oz2esYOs0qr7lDOf9oHvFC3P+6uper3Z/YbOwsdrHslZhqO9J320O7Vq5cQC4zC4uLjmLi4+FXLD13RKoAwUlgAP8VdwH7tFk89em0Oz2eIwbGaVV47lu53fujfzqi9k4Ltp4YfaSKnHUMwB3a7qk/WN05/tMw5YjEsWbQsGJLW10AtoK9dUGA7XakNxpEHlOlx3RlHlqwN/CiJ319YvJhMPADbPJmIv+GNTYW4i7A+YFVP0RwInx2FiIuGmW/iAcx4clNTDr3x+fHpFwihHP1pCWPh6oT41FuhO30wOLXEvEZQisFUNlszC17nkCfjQdTqKzVRf35R/5N/8Aur9tSnoL0+G0mmy4doliUEszhrlr2AsvJST7qIrfry28ZcUuFB7kADNbjI4vr+6th/qNNXVJ0eGLxwMi5ooB2jA7i17Rjx7wvb9moz0g2gcRip5j/wAyRm91+79IA91XN1B7Ny4SacjWaTLf9mK4H1M9FtYO2u7hpjlzWjbugb+6dLf0rlRNlYiw/wDh5/8AtSfbXXlFERjq0wzRbMwiOCGEdyDcEZmLAEHUGxGlSeiigS7SUmNgN9qZ9k4rsw4t4j/zT7iJMqluVNuDwwlzF9flQb8PDn7zkNyA3Cl4FNv9ix8Cw8j/AOK9rsoDTPJ5ZqBeTWt8Qo3sB7xSQbJj/a/iNbY9nxruQe/X+dB5bacf61/3QT/KvJxrH1ImPi1lFLFjA3ADyr0aClesnFwJjiZoGll7NNO0Kxgd624XJ31F26TyrpCkWHH/AE0AbfxY3J86k/WfsiefaJMUTuOyTUDTjxOnEVHT0X7PXE4mGD9m/aP8E416W+m4nw/Bh3zc148vPRDEO+0cKXZnPajVmLHjzroPa2NWGGWRjYIjOf8ASpP9KpPom2BXGYdYlnlcyACVyEVTY6hRv99T7rbmWHZk53tJliBOvrnXf4A1jk5vVZidsVFfTnSSYsS7bzdm8zqfnXQOA2A39gdgdC2EZ8gsO+6GSxI/aIF/CqG2ZhTLPDEN8kiRj/W4X+tdbDDgRhBuy5d2lrWrFy3H6SEWZd4sR5jUVPet7bYxM+EykFRhI5B5zjOfEd0JoahW0MP2cssZ/BI6nS3qsRu4bt1eJsQz2LEkqoQX4Kgso8gBairK6g9nZsZPMf8AlRZRu3yMPnZD/Eag/SzHGfHYqU/imktv9VWKrv8AACrZ6mYBBsvFYhvxPI3jkijAt55g/wARVIZ76k3J1J89aC7/APh+wdsNiZf1pgg8kjQ/+urXvUE6k0A2VFYg3eUm3MyNoeZG73Uj66eksmFw8KYeRo5pJL3XeI0Bv5XYoPK9EWPeqP6/9pZp8NACO4hkI8XOUfJT8aj/AEU6TbSxOMw8Hpk5DyLm7w9QEF9w/VBpJ1pbQ7bamJ1usZEQ3/8ALFm38mzD3UCboJ0bG0MWMOzlFyM5ZbEgLbgd9yQKsz+46D/Nz/wp+VN3/D7s+74uc8AkQ9/fb5ZPnVyYucIjOdyqWPuBP9KFuUek+zkw+LngjYusTlMzWuSPW9XTfce6rI/4f8Bd8VORuCxL5nvt8glVTjcQZJJJDvkdnJPN2LH+dXp1XAYTYj4g2BbtZibjcoKrv8EG/nRVR9PMf2+0MXJvHasovyjOQf7aknVz1dJtGCSaSWSIK+RciqQ1gCT3vMCq9LE6nedT5nU10t1S7N7HZeH01cGVvEyMSN3hlA8AKLKMf3Gwf5uf+FPyp2To5HsbZmOaORpCUZszi3ey5EFl4XPzqw6gXXXicmy5BuzvGv1A6/CjG3OgFh7v5V1H1c4Dsdm4ROPZBzrfvSd9vddq5blGh1todeWm/Suv9nACKMAiwRd271RQKb1mqO62ummIjx3Y4XESRCJAr5NLu3e1vvsCvxNKepva+NxeLkM+JlkiijuVY6FnJC305BjQXRRWBWaDXNFmBB3Gm1IJIycouP507UUCFcefxIw8q9DaA/Vb4UsooEvpR4I3wtWO1kO5APM/lSui1AkySH8Sr5C/86ycJf1mY++w+VKqwRQUZ1tYp1xxiV3EfZocgYhbm97gHXcN/KoJaui9tdCcHipe1njLPYLcSOugvbRWA4mkX92WzvYN/wB2X76z7ne4vU9GrVGE4zcf791OdCD/APMMJ/8AdH9amn/EDtAdnhcODqWaUjTcoyD5ufgam2B6vsDDIkscJDocyntJDYjwLEUr210dwWKkX0mKOWQKcocm4W+thfdeplNtDqHKx5GyMsb+o9qI6o8B2u1IP+mGl/hFh82HwrpSmPYPRfBYZu1wsEcbMuXMl9VJBtv3XAp5My6C41JA8SN4rFoOYusnBdltTGLwaQyC/wD1AHPzLVGSa6p2n0NwOIkMs2GjkkNrsb3NhYbjSRurrZn+Ti+f51KVs6B7L7HZmGia9zCC2nGQZmBB5FjpXN239jyYTESQSqQUJy3/ABJc5HHMMBf411jFlHcFu6o05DcP5fKmfb2ysFiyIcQkUjWuFOjjxUjvD3VUUL0N6wcTs+MxIqSxElgj3GVmOpBXgddOZpj6R7fmxsxmnYMxsqqNFUX0VR7/ADNXlJ1PbNJJCzKOQmYgfxXPzp52F0AwGEYPDAucbndmkYbtRnJsdOFqLaHdUPRFsLHJjsQhSRoz2aNoVjsGLEcGaw04AcLmqYx2K7WSSUm/aOz6/tsW4+ddc4zCJIjxuAyOpVlO4qwsR7xeo1/d/ssEL6HDe17a7t199Es19SOzzHs1XIsZpHk918q/JeHOnXrRx3Y7LxbXsWj7NTrvkIThu3k1I9n4GOCNYolCRoLKo3AchSXa2zIMWphnRZVBDFDe1/wk2oOSWOhtr4VfvT4jB7BWEWBMcUO86k2L24nQNpUjTq92aCCMHECDcHXQjUHfTlt7ZOGnjC4tEeNWBAckANbKOOp1t76Dk4mplg+tDaMUaRpLGFQBVHZJoALDhV2Dq82Z/k4vq/Os/wB3ezP8nF9X50VS562dp+2T/tJ+VWrt3Z2Ix2xMj9/EvEktrBMzgh8tuF91OR6utmf5OL6vzqTRRBVCgWAAAHIDQCiOPZEIJUgggkEHQgjQg8jU/wBn9bWNjw4hyxOyrlWVgcwAFhcDRiOelXHt/oPgsY2aeBS/66lkY+ZQgn30wJ1O7NuLicgcDKdfgAfnRVCok2JmsoeaaQ+bMSd5953mwFq6T6u+i39n4RYyQZGOeUjdmPAeCiw91OOwei+FwYthoVjvvYXLHzZiWPxp5FAUUUUQUUUUBRRRQFFFFAUUUUBRRRQFMW1dJ843xxhj+7nIf6ST7qfaRSSAylCoJ7O9/AsRl8qBigxbLHBlc6CAFdAtnfKfFja/latmGZox3WZr4ia4JvewkIHvIBpwgngZIS6xqWUBFNtL2sBp5V7nxcSrKyZGeMM5Ate4Ug687aXoG2TEyBNJWJaNXJ07jF0BtpoCGOh/VrZNM4Lx9o+kuVTcAkdkJLEnQAEnhc6Cti4+EdoFRdJUV9wuXK946cCfppxAikQsArgnNuBuRx89KBBsiYvIHbVmw0JPiS0hO7xrXDJFkYSDM3pBFh62ftO4eegy68hSjZuI7gkaOOJCgIIe5se8ARlFgLmvWFxEMjl8qZg/Zq/Fv0avobcmOnhQN74yQRl87ZmilYrp+jKC6200sdNede8TLIvafpXORY5Be2pcsCDp6um6nEzYcHfGDISu4Xcg5SDz10rXi9oQKspujFF7yi1zl3D46eF6BGjuzL+lcB55YiBbRV7Qi2mhGUa1olx0mVP0mpjbXQZiJkQWNrKxBIueJp2TFR2LdwKAJL8RnzXJ00vrrxuazJPh8oJMeVgbbrEX73uva4oGiTFyFEAd75pAwzIr90D8RGVgt9eJ05VtXFuzqvaMFbs7tYKdY2bl3SxA/lTljOyWIHIrqCuRQBYsTZbaW47609unfGIjSP1bknMjA6LqQNQRa1qBMs0jZAXYdya5FgW7NlCtu0uNffXrFgyQ4Z2YgloibG1y1vzpwjxEJZVBTNluo45SBu8LW+Vao8dEzZRlKIua9xZcpta3hzoEuGnfOhzk53dSmllVc2UjS49UeealewMxhRmZnZ1DEsRxHCwrIxeHH6XMgzX7/E5d4vv0rUm1IwzRoV7iq2+y2YkW0Glv60DtRSOTaCd8BlLIpYrfXQXrXHtJd7sqiynfr3gTY6eBtQOFFJX2hGFVi65W9U30PlW+KQMAQbg6g8waD3RSFNorZi5CgOyanflv/QE+6vbbRjGS7r3/AFdfW8qBXRWAazQFFFYoM0Vi9F6DNFYvRegzRWL0XoM0Vi9F6DNNeK2csk2Z0VlEdhex72Yk/KnO9YoI0uynCxjK5BjjQgPlVcjEnMAdRY8OVe58FK3aXTfFNGLEAEuQUsAdBbjzvUiooGSXCSEuMmhlhcG4tZTHm94ymluCgZRKCLZpGYeRA/8ANLqKCN4XAMsKAYcq6dkWN0/SZCpYaNxtfWt6YWQEv2Z/+o7XICtyphEZ42vc/Kn21FBHsPg5VzXiDdp3bEiy/ppHuddRlYHTkKxNg5mMl03xTRixAW7lWSw4aDUnW9SKigZJcJIWz5DoImy3W5KZ7rvtcZh7xWYME/aK5W1zKxFx3c4QAaaXOUnzJp6tRQNXoj+jRLbvoIzlJ0LRlTa/urXMk0hBKZVEkZCmxNla7sSDblp4U80UEem2ZIzvYP3mdg5fuLmQqLKDfMCbbt1E2CkkvaMx/olT1luSkgawINhcDQ+NSGgUDJgMEwdGKMvekY5mzN3lVQSb7zl4Umh2fKIypQ3MMS7xbMjsWG/kb1JDRQMM2FlMhJTQCYAgqBZx3LC/hYk63r0mAfOhK6AxX1H4EkDfAkU+WooI46mEguoNxOMpZRYNLnzandYi9td2+nTYrnskQggrGl7+KjSlkkKt6wBsb6i+tewBQM6YN8yHLoMRI51HqsjgH4kUnw+BkTNeMPn01K2UCaRrnW9iHB0/VqQUAUHmEk3uLa24a+OlbKwKzQa5kJFgSviLXHxFJfQn9vL9H2UtNNuK2yiFrhyEsHZVuEvz1+Nr2oNvoTe3l+j7KPQW9vL9H2Urzjn7qyHB4ira2R+gt7eX6Pso9Bb28v0fZW2HGBndBfuWueHeFxY+Vb845illkfoTe3l+j7KPQm9vL9H2VtlxqqyKWGZ75fGwJPyFbIpri5GXUjW3A24Gllk3oLe3l+j7KPQW9vL9H2V6lxwVylmJCh9ANxOUDU79DSkSDn7qWWSegt7eX6Pso9Bb28v0fZSzOOYpNj8aIgt1ZizZVCgEk2J4kDcDxpZbx6E3t5fo+yj0Jvby/R9lbsNicw1Rk8Hy3P8ACTW7OOYpZZH6C3t5fo+yj0Fvby/R9lLC45ikSbUUkABtZGjGnFL5j+7odaWWz6E3t5fo+yj0Jvby/R9lLM45igMOYpZZH6C3t5fo+yj0Fvby/R9lLM4te4tWb0ssi9Cb28v0fZR6E3t5fo+ylEU9xc93wNr/ACJoxU4RGc7lUsfIC5pZZP6E3t5fo+yj0Fvby/R9le5McB2ehvIbDTd3S2vLQUpVqWWR+gt7eX6Pso9Cb28v0fZW3GYsRoXOoBA01NyQo+ZrTNtRFD63KFVIAubvaw+YpZbPoTe3l+j7KPQm9vL9H2UrVr0hO1O+yrHK+UhSyhcoJAP4mBO/lSy3v0Fvby/R9lHoLe3l+j7K24nFhMt7nMwUAC5u39PyreHHMUssj9Cb28v0fZR6E3t5fo+yluYUnxeNSNC7MAo3n5fGlltXoLe3l+j7KPQn9vL9H2UpjmuSOQBvpY35a17zjmKhbThoCu92f97Lp/CopRWFa+6s0Rg1HNjYxewhUrmeZmLJoSCxZmzDgF3a8gKklakw6gkhVBO8gC58zxoI20f6FphYPLNbO1+6jSCPQ7xdVH8VeYIQGCkosckxzKoKpaOPct94LC552qTejrly5Rl3ZbC3w3Vh8MpABVSBuBAIFt1qCKwAZB2ZQRyzSN3vVKpfKun4Tbd4VuwOHX9EGsVRJJiCuULnNlGUnRbZ9PCpI2GUgLlWw1AsLD3VkwKb3UG4sdN45HmKoimHVECMyreHDGSxA0LnMoF9O7bTXS9YxwURdl3cyIkfeNzmkCklVHEXBzeJqUtg0OpRCbW1UbuXlWWwqG5KqSdDcA3tu31AwSd+W3Bp0Th6sCdoeP62leIo1bsnABeWdpQdL5VDEW10GUL8akYwy3vlF7k3sN53n314kwi5bKApylVIABW4tpyoI3s+OOSTCm4aUgzSEG/4RYHjoWAA4Wpy2n3sREocJkRpLkA6myL62nFvhSnZuzcjFmYMxFrhQoAvfcOJOpN9aVTYKNzd0RjzKgn5igYduOQI8rkyRnM8gC92N+6x5AkG4/dvWZMPCWkRty5EjUasMwvnUfrEtfN+zT8uGUAgKoB0IAFiLW156aVkYdbg5VuBYGwuByB4Cgi8xLSF2Ze5MxFrmQLBfQ62VWtrzzeVDuyogGjJBnJ4K+IcC978O/rUnOFUknKveFm0Go8edZ9HXXujUWOg1A3A8x4UEXGFHeUZbSSRREICFOXvu1795it7nwtW0qt3tZEkxIja2gIRLtr+0y5TUjXDroMq931dBp5cqDhksVyrYm5FhYk7yRQRycIMqx5BExeUrJcIcgVLKBa6nVgOJBNLUJhwXMiM2uLasO6LHcLkC3IU7vh1NrqDbUaDQjdblWXhBFiARyIvQRjF4ZAs1wG7KBYVuPxkXt53KU5bYiIw6Qgm7lIr8bGwY/whjTn6MuvdXU3Og1I4nmdK9vGDa4Bsbi4vY+FBG8crJI5Ejv2UDuM+WwZtF9UDgp31ohjCFrlDnVIiUJVWLXYuznebA34624ipV2K3JsLkWJtqQOFeDhUtlyrlG4WFh7qCNYJQxVQFs+JJsg7uWFRqBfcWXeN96MNh43yWVf0s7sbCxyRlioPhcJ8aky4ZQbhVvqb2F7neb+NhWI8Iinuqo37gBv37udAh2CoCSMLBWlcgDQAA5dPPLf3mkOyi3ZtKJR3i8nZ5VudTbXfuC0/rCAMoAA5AaVrjwMam6xop5hQD8QKCOYQIZMO1wzrE00jCxJJAAv7ybCtSz2hiykFkiknNte8wNuPN2+FSmPCovqqo8gB48KzHhlXcqjS2gA05aUDBIIUuFN2YLGzBsqsW1uz8W0J33F/GkkESOApEeWTE2AAsgES62B55bcL3qUjCJbLkXLvtlFr+W6hsIh3opsc2oG/n5+NBHVIJF7LHLO9+AKQqVVb8iUFGGhV3jWwEfaSSqOGVFVFIG7KWObTSpGcMmXLlXLysLc93nWewW97C9rXtrbl5eFAg6OIBACNAzOygbgrOxW3utTpXmNAoAAAA3AaAV6o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ata:image/jpeg;base64,/9j/4AAQSkZJRgABAQAAAQABAAD/2wCEAAkGBxQTEhQUExQVFRUXGBwYGRcYGBsYGhgaFxgYGBgcHR4YHSggHBwlHhgYITEiJiktLi4uFx8zODMsNygtLisBCgoKDg0OGhAQGi8lHCAsNzQsNy0uNy8yLCs0Nyw3LCwsNy8sLiwsLzU1LC0sLDctNywsLSwsNywsLCwsLCwsLP/AABEIAK8BIAMBIgACEQEDEQH/xAAcAAABBAMBAAAAAAAAAAAAAAAABAUGBwEDCAL/xABLEAACAQIDBAYIAgcGBQIHAQABAgMAEQQSIQUxQVEGBxMiYXEUMlOBkaGi0kLRI1JicpKxwRUXM1SCsghDY5PhwvEkJTRzlOPwFv/EABoBAQEAAwEBAAAAAAAAAAAAAAABAgQFAwb/xAAmEQEAAgIBBAIBBQEAAAAAAAAAARECAwQFEjFBEyFxIlGBofAU/9oADAMBAAIRAxEAPwC8aKKKAooooCisVmgKKKwTQYJqPz9NMCknZtiYw97WvcXPiBb50i6e7dRMNPFHKBiDExVAbtYWzG3gCa5/I5bqyiHT4PTo5ETllNRDquKUMAVIIO4g3BrZVb9VG20XCRwyyKrF3EIY2LICL2vyYke6rGvUmKaO7VOrOcZ9PVFYrNR5CiiigKKKKAooooCiiigKKKKAooooCiiigKKKKAooooCiiigKKKKAooooCiisGgS4/aEcKF5XVFG9mIAFNuyOluExLFIZlZxrl1DEDeQGAuKrzrvmftMMmvZ5XI5FwVGviBb+I1XGz5XWWNo75wwyW33vpa3PdWVOtxumRt0fJOX26R2n0iw2H/xp40PIsL/DfUY6XbamnwBxGz5TlBOche8UU2YrmGlt+7deqk6X4Ew43EIw/GWF+T94fzt7qsfqWxofDzwNY5XzW5rINfmD8atUufCx0asd8Tfj8UqiHFskgkU9++a51ueN77wdx5g1aOC6KbLxGHGN78UWXNJGHIVCPWXiR5A8qh3T/o2cFiSqj9FJd4zyF9V9x+VqZIdpyrC8KsRE7BmXmy7v/bwFXy6mzV/04Y7NOVfj9vb1traHbylwoRNFjTgiLoqjy3+ZNWr1Y7TxAws0+KkZsPGDkzC7WQEuQd5HADmKq3o9sh8VOsSAm5u2Xeqjef6e8VanT2dsNszsVjWONssKi+ZrbzuFtwO+ktbqHZPZx8Y+5/qEu2X0rwmI/wAKeNj+rezfA61s2x0mwuFt28qoTuG9j5KLk1zdhYO0kRBqXdUHmzBR/OnLpdEyYydGJuj5BfU5F9Tfwy2PvqdrynpGEbYw7/Vugdn9IsNOmeKZGXnfceRB1Bre+2YB/wAwe65/lVJ9UoY7QVQLqY3Lg7rC1jbnew95q8xhE/UX+EflWMxTmc3jxx9vZE2Tf25B7T5H8q3xbRibdIp94r02CjOhRP4RTdj9gRuCUARuFt3wqNU8A1mov0Zxj9oYySVsfGxFt3hUooCiiigKKKKAooooCiiigKKKKAooooCiiigKKKKAooooCiisXoID1u46OPDRh4UlLyWUNmGWwNyCuoNQTolt3ZsDrJJhZQ43MX7UKddQDbXdrapX1qdH5sVLE0bxkIpAjJOYliCSAARwA1qusd0SxkIu+GltzVc4+m9ekeHf4OGjLj9mWdTPn7o69Zm0sPicRHPhnDB48rixBBU6XBHEH5Vs6qNpNFjCirmMsZUC9u8tmF/cGqGsljY6HkdD86fdnt6CUna3pNs0UZ3ICLZ5BvvY91fG5q03tmnGOP8ABE3fhb/TLo+2Kwr9u6pkBkUot8pUEneQTpcWqlBh8L/mJP8A8f8A/ZVw7O6aRY3Az7kmETh49+uQ6rzU86osHSpi0+l4bIjPDKZipXl1VbDiiw3boxkaa/fK5TlUkBbXNhpffUe68MfdsNANwDSHz9Vf/V8acOjm2I8JsiCWWUqtnCxrbM7Z30FQTH4/+0XJYCPEbkFzlkS5IjuTpILmx3Nu00NT28OPrynlTtzucYmfsk6GYiGLGRSztljju+4m5UHKABvN/wCVSjpp0n2ZimzDDyySDTtAeyuBwJ3keYqvmU3ykEMDYrre/K2+96dNn9GsXNbssPMw55So+LWFZOru06ss425Z1/NJ91T7RRnmjgw8cb5QwYuzOy3sQSeRI3ADXdVlAYg+zHxNVz0B6EYzC4pJ5DEigFSmYsxDeQsCCAd9Wl2q8x8RWGT53nzrndM65uCJvSf+mfjSLF7UlW6MFDEbwd1+NbsXtRmJSEXPFm0UfHfXrA7NSMF3OdiDmY6+YFRpE/RmBVzG93/kv9af6juwISZCw9UAj3mpFUBRRRQFFFFAUUUUBRRRQFFFFAUUUUBRRRQFFFFAUVg01bV2tkORBmkPAcPPxoFuNxqRC7m38z5Cm8NNPu/Qx8/xsPDlXvZ+yrHtJjnkPPcvlS7E4lU1YgeHE0GvCbPSP1Rc8WOpPvrbPMiDvECkqySybh2a8zq3w4Vtw+z0XU95v1m1P/igbsZhY57WwyORqHkRdDzFxeqT6c9GJ8HMWkJkSQkiU63J4MeDf0FdDmmza+HhxEbRSJ2isNQBf58DWUS3OHzMtGd+Yc14XFPG2ZGKtYi45MLEHmCOFaaeel2w/QsS0N8wsGUnfla9g3C+hpmrOH1uvLHOO/H23T4p3CKzEqgKoOCgm5t5k06dFujU2NlyRghRYvJwQef63IUi2LgO3xEUN8vaOFvyv/Wuhdk4PDYGFYksoA82Y8SbakmpMuf1Dmxx8ezCP1SzgNhLGB3Y84ABkKhpHyiwLNYEml7YbS7SGw8bCqy669vMMLFGgePtJb39ViEBOg3gXIqmTjJOMkn8bfnXm+XmZy8uo3njJKxI0rc790ebflXvDbKYnNK1v2ENgPM7zVX9QO0T2mKhZibqkgvraxKtqd29dKtjaG1kjVrd4qCSBwABJJPAaURukw8QFyFAHHyprjTtGPZqQmveO4+Vcy4/aksskkhkk/SOz2ztbvMW52tryroLq5Iw+yMO7tqyGUlmJ0clrktuAFqCRbJnt3Laan86U4za8EX+LNFH+/Iq/wC41z70v6xJ8Q7phnaGDUXU2kk1NyWU6A8hbz31Gtl9H8Vi8zw4eWa29wtxflmOhPhe9Fp1RgtqwTaxTRSa27jq+v8ApJpWGrj0K8Un4o5ENri6OrKbEX0IIN66C6oOk74vBsJ2LSQNlZzvdSMyk8za4PlQpPwwozVyht7bMs2KxEvaP35XYWdgAMxygC+gy2q5uonDMMDJK7MxllNsxJsEAXS/jm4miLKJoDCmTpttD0fAYqW9isT21t3iLLY87kVy0cZLb/Fl0/bb86Dr/OKzmqttoSHB9HPWIkbDqMxa7Z5rcTvPe89Kon06X2sn8bfnQp1/ei9cliLF/q4r4S/lXkxYz9XF/CX8qLTrYGsZxUG2LtJNmbGglxBYlYwxW5LPJJdsoz63Jbcd3uql+lHTbF41iZJCkd7rFGSiAcL2N2PiflQp0lidv4WM5ZMTAjDUhpUUgHdoTSrD4tHF0dXB1BVgwIO7dXKY6MYsQ9v6LMIQM2fIQLc+dvEC1Jdk7SmwziTDyNE/NSQGtwYbmHgedCnXt6KaOim1/S8JDiACvaJmseBuQ3zB91qd6IS7SxBjjdxvA0/lTH0XRSZJGN2HE8Li5PvqQYqJWVlb1SNaimGwLMX7K7eJNrjh/wD3hQPr41pDlhGnFzu91KMNs9VOY95v1jr8OVNcGKxEa2MC2HEMF/8Aelb42VlusRv53/KgcZZQouTatBnZvUXT9ZtPlxpuiE2/sATzdxf5UptiTxiX3M1ApGFvq7FvDcPhW26qOAHwpCMBIfXnf/SAte12PFxBc83Jb+dBUXWbs158e0iFOz7NBnLqFuM1xcnh/Wot/Z+HjF5cRnP6sAv9Td2nzrdQDaBAsAIo9OH4uFQxVubC5PIan5V6+n1nCwznj4zOVRSV9FsZAcZh44sOAGkA7R2LSDxBGinThzq98Ns+OPVVF+e8/E61Q/Q7YU64vDyvGyIsga72Utv0VSbknyq8zJK3qqEHNtT8BWOTjdVjD5Y7Zv6Ul187Qz42KIHSKK5HjIxP8lWq5WElC9u6CFJ8WDEf7TT308xxm2jinLFgJCik8owEH+0n30/bN2If/wDPYmfW7YlZN34Y7R6eF2Y3rBziXqimA2nGjMVEqOhsbX7ucD6P51c3WNiVwuy8UyWUmPICOchyDUfvb6576JY3scbhJNe7PHe28hmCsNeYJHvq2OvbHuMJDEdBJLew5RqTr72GnhRFKQRF2VF3swUaX1YhRp76urrZxnomAiwqHvSgR6aZYY1AIHn3V+NVv1a7P7faeFUi4V+0PHSLv8fELT5127Q7XaOS/dhiVLftMS7H4FB/pos+UN2Ls1sTiIoE3yOqeQJ1PkBc+6urNl7Njw8SRRKFRFCgDkOfM+NUR1G7O7TaBkI7sMTH/W5VV+Rk+HjXQYojmXrCwc0m0sY6YebKZSBlicg5QFJBC2N8t/fUq6u2lwmydqTOjRsAQgdWUluzspsbHLmYa+dXhVcdeu0Oz2esYOs0qr7lDOf9oHvFC3P+6uper3Z/YbOwsdrHslZhqO9J320O7Vq5cQC4zC4uLjmLi4+FXLD13RKoAwUlgAP8VdwH7tFk89em0Oz2eIwbGaVV47lu53fujfzqi9k4Ltp4YfaSKnHUMwB3a7qk/WN05/tMw5YjEsWbQsGJLW10AtoK9dUGA7XakNxpEHlOlx3RlHlqwN/CiJ319YvJhMPADbPJmIv+GNTYW4i7A+YFVP0RwInx2FiIuGmW/iAcx4clNTDr3x+fHpFwihHP1pCWPh6oT41FuhO30wOLXEvEZQisFUNlszC17nkCfjQdTqKzVRf35R/5N/8Aur9tSnoL0+G0mmy4doliUEszhrlr2AsvJST7qIrfry28ZcUuFB7kADNbjI4vr+6th/qNNXVJ0eGLxwMi5ooB2jA7i17Rjx7wvb9moz0g2gcRip5j/wAyRm91+79IA91XN1B7Ny4SacjWaTLf9mK4H1M9FtYO2u7hpjlzWjbugb+6dLf0rlRNlYiw/wDh5/8AtSfbXXlFERjq0wzRbMwiOCGEdyDcEZmLAEHUGxGlSeiigS7SUmNgN9qZ9k4rsw4t4j/zT7iJMqluVNuDwwlzF9flQb8PDn7zkNyA3Cl4FNv9ix8Cw8j/AOK9rsoDTPJ5ZqBeTWt8Qo3sB7xSQbJj/a/iNbY9nxruQe/X+dB5bacf61/3QT/KvJxrH1ImPi1lFLFjA3ADyr0aClesnFwJjiZoGll7NNO0Kxgd624XJ31F26TyrpCkWHH/AE0AbfxY3J86k/WfsiefaJMUTuOyTUDTjxOnEVHT0X7PXE4mGD9m/aP8E416W+m4nw/Bh3zc148vPRDEO+0cKXZnPajVmLHjzroPa2NWGGWRjYIjOf8ASpP9KpPom2BXGYdYlnlcyACVyEVTY6hRv99T7rbmWHZk53tJliBOvrnXf4A1jk5vVZidsVFfTnSSYsS7bzdm8zqfnXQOA2A39gdgdC2EZ8gsO+6GSxI/aIF/CqG2ZhTLPDEN8kiRj/W4X+tdbDDgRhBuy5d2lrWrFy3H6SEWZd4sR5jUVPet7bYxM+EykFRhI5B5zjOfEd0JoahW0MP2cssZ/BI6nS3qsRu4bt1eJsQz2LEkqoQX4Kgso8gBairK6g9nZsZPMf8AlRZRu3yMPnZD/Eag/SzHGfHYqU/imktv9VWKrv8AACrZ6mYBBsvFYhvxPI3jkijAt55g/wARVIZ76k3J1J89aC7/APh+wdsNiZf1pgg8kjQ/+urXvUE6k0A2VFYg3eUm3MyNoeZG73Uj66eksmFw8KYeRo5pJL3XeI0Bv5XYoPK9EWPeqP6/9pZp8NACO4hkI8XOUfJT8aj/AEU6TbSxOMw8Hpk5DyLm7w9QEF9w/VBpJ1pbQ7bamJ1usZEQ3/8ALFm38mzD3UCboJ0bG0MWMOzlFyM5ZbEgLbgd9yQKsz+46D/Nz/wp+VN3/D7s+74uc8AkQ9/fb5ZPnVyYucIjOdyqWPuBP9KFuUek+zkw+LngjYusTlMzWuSPW9XTfce6rI/4f8Bd8VORuCxL5nvt8glVTjcQZJJJDvkdnJPN2LH+dXp1XAYTYj4g2BbtZibjcoKrv8EG/nRVR9PMf2+0MXJvHasovyjOQf7aknVz1dJtGCSaSWSIK+RciqQ1gCT3vMCq9LE6nedT5nU10t1S7N7HZeH01cGVvEyMSN3hlA8AKLKMf3Gwf5uf+FPyp2To5HsbZmOaORpCUZszi3ey5EFl4XPzqw6gXXXicmy5BuzvGv1A6/CjG3OgFh7v5V1H1c4Dsdm4ROPZBzrfvSd9vddq5blGh1todeWm/Suv9nACKMAiwRd271RQKb1mqO62ummIjx3Y4XESRCJAr5NLu3e1vvsCvxNKepva+NxeLkM+JlkiijuVY6FnJC305BjQXRRWBWaDXNFmBB3Gm1IJIycouP507UUCFcefxIw8q9DaA/Vb4UsooEvpR4I3wtWO1kO5APM/lSui1AkySH8Sr5C/86ycJf1mY++w+VKqwRQUZ1tYp1xxiV3EfZocgYhbm97gHXcN/KoJaui9tdCcHipe1njLPYLcSOugvbRWA4mkX92WzvYN/wB2X76z7ne4vU9GrVGE4zcf791OdCD/APMMJ/8AdH9amn/EDtAdnhcODqWaUjTcoyD5ufgam2B6vsDDIkscJDocyntJDYjwLEUr210dwWKkX0mKOWQKcocm4W+thfdeplNtDqHKx5GyMsb+o9qI6o8B2u1IP+mGl/hFh82HwrpSmPYPRfBYZu1wsEcbMuXMl9VJBtv3XAp5My6C41JA8SN4rFoOYusnBdltTGLwaQyC/wD1AHPzLVGSa6p2n0NwOIkMs2GjkkNrsb3NhYbjSRurrZn+Ti+f51KVs6B7L7HZmGia9zCC2nGQZmBB5FjpXN239jyYTESQSqQUJy3/ABJc5HHMMBf411jFlHcFu6o05DcP5fKmfb2ysFiyIcQkUjWuFOjjxUjvD3VUUL0N6wcTs+MxIqSxElgj3GVmOpBXgddOZpj6R7fmxsxmnYMxsqqNFUX0VR7/ADNXlJ1PbNJJCzKOQmYgfxXPzp52F0AwGEYPDAucbndmkYbtRnJsdOFqLaHdUPRFsLHJjsQhSRoz2aNoVjsGLEcGaw04AcLmqYx2K7WSSUm/aOz6/tsW4+ddc4zCJIjxuAyOpVlO4qwsR7xeo1/d/ssEL6HDe17a7t199Es19SOzzHs1XIsZpHk918q/JeHOnXrRx3Y7LxbXsWj7NTrvkIThu3k1I9n4GOCNYolCRoLKo3AchSXa2zIMWphnRZVBDFDe1/wk2oOSWOhtr4VfvT4jB7BWEWBMcUO86k2L24nQNpUjTq92aCCMHECDcHXQjUHfTlt7ZOGnjC4tEeNWBAckANbKOOp1t76Dk4mplg+tDaMUaRpLGFQBVHZJoALDhV2Dq82Z/k4vq/Os/wB3ezP8nF9X50VS562dp+2T/tJ+VWrt3Z2Ix2xMj9/EvEktrBMzgh8tuF91OR6utmf5OL6vzqTRRBVCgWAAAHIDQCiOPZEIJUgggkEHQgjQg8jU/wBn9bWNjw4hyxOyrlWVgcwAFhcDRiOelXHt/oPgsY2aeBS/66lkY+ZQgn30wJ1O7NuLicgcDKdfgAfnRVCok2JmsoeaaQ+bMSd5953mwFq6T6u+i39n4RYyQZGOeUjdmPAeCiw91OOwei+FwYthoVjvvYXLHzZiWPxp5FAUUUUQUUUUBRRRQFFFFAUUUUBRRRQFMW1dJ843xxhj+7nIf6ST7qfaRSSAylCoJ7O9/AsRl8qBigxbLHBlc6CAFdAtnfKfFja/latmGZox3WZr4ia4JvewkIHvIBpwgngZIS6xqWUBFNtL2sBp5V7nxcSrKyZGeMM5Ate4Ug687aXoG2TEyBNJWJaNXJ07jF0BtpoCGOh/VrZNM4Lx9o+kuVTcAkdkJLEnQAEnhc6Cti4+EdoFRdJUV9wuXK946cCfppxAikQsArgnNuBuRx89KBBsiYvIHbVmw0JPiS0hO7xrXDJFkYSDM3pBFh62ftO4eegy68hSjZuI7gkaOOJCgIIe5se8ARlFgLmvWFxEMjl8qZg/Zq/Fv0avobcmOnhQN74yQRl87ZmilYrp+jKC6200sdNede8TLIvafpXORY5Be2pcsCDp6um6nEzYcHfGDISu4Xcg5SDz10rXi9oQKspujFF7yi1zl3D46eF6BGjuzL+lcB55YiBbRV7Qi2mhGUa1olx0mVP0mpjbXQZiJkQWNrKxBIueJp2TFR2LdwKAJL8RnzXJ00vrrxuazJPh8oJMeVgbbrEX73uva4oGiTFyFEAd75pAwzIr90D8RGVgt9eJ05VtXFuzqvaMFbs7tYKdY2bl3SxA/lTljOyWIHIrqCuRQBYsTZbaW47609unfGIjSP1bknMjA6LqQNQRa1qBMs0jZAXYdya5FgW7NlCtu0uNffXrFgyQ4Z2YgloibG1y1vzpwjxEJZVBTNluo45SBu8LW+Vao8dEzZRlKIua9xZcpta3hzoEuGnfOhzk53dSmllVc2UjS49UeealewMxhRmZnZ1DEsRxHCwrIxeHH6XMgzX7/E5d4vv0rUm1IwzRoV7iq2+y2YkW0Glv60DtRSOTaCd8BlLIpYrfXQXrXHtJd7sqiynfr3gTY6eBtQOFFJX2hGFVi65W9U30PlW+KQMAQbg6g8waD3RSFNorZi5CgOyanflv/QE+6vbbRjGS7r3/AFdfW8qBXRWAazQFFFYoM0Vi9F6DNFYvRegzRWL0XoM0Vi9F6DNNeK2csk2Z0VlEdhex72Yk/KnO9YoI0uynCxjK5BjjQgPlVcjEnMAdRY8OVe58FK3aXTfFNGLEAEuQUsAdBbjzvUiooGSXCSEuMmhlhcG4tZTHm94ymluCgZRKCLZpGYeRA/8ANLqKCN4XAMsKAYcq6dkWN0/SZCpYaNxtfWt6YWQEv2Z/+o7XICtyphEZ42vc/Kn21FBHsPg5VzXiDdp3bEiy/ppHuddRlYHTkKxNg5mMl03xTRixAW7lWSw4aDUnW9SKigZJcJIWz5DoImy3W5KZ7rvtcZh7xWYME/aK5W1zKxFx3c4QAaaXOUnzJp6tRQNXoj+jRLbvoIzlJ0LRlTa/urXMk0hBKZVEkZCmxNla7sSDblp4U80UEem2ZIzvYP3mdg5fuLmQqLKDfMCbbt1E2CkkvaMx/olT1luSkgawINhcDQ+NSGgUDJgMEwdGKMvekY5mzN3lVQSb7zl4Umh2fKIypQ3MMS7xbMjsWG/kb1JDRQMM2FlMhJTQCYAgqBZx3LC/hYk63r0mAfOhK6AxX1H4EkDfAkU+WooI46mEguoNxOMpZRYNLnzandYi9td2+nTYrnskQggrGl7+KjSlkkKt6wBsb6i+tewBQM6YN8yHLoMRI51HqsjgH4kUnw+BkTNeMPn01K2UCaRrnW9iHB0/VqQUAUHmEk3uLa24a+OlbKwKzQa5kJFgSviLXHxFJfQn9vL9H2UtNNuK2yiFrhyEsHZVuEvz1+Nr2oNvoTe3l+j7KPQW9vL9H2Urzjn7qyHB4ira2R+gt7eX6Pso9Bb28v0fZW2HGBndBfuWueHeFxY+Vb845illkfoTe3l+j7KPQm9vL9H2VtlxqqyKWGZ75fGwJPyFbIpri5GXUjW3A24Gllk3oLe3l+j7KPQW9vL9H2V6lxwVylmJCh9ANxOUDU79DSkSDn7qWWSegt7eX6Pso9Bb28v0fZSzOOYpNj8aIgt1ZizZVCgEk2J4kDcDxpZbx6E3t5fo+yj0Jvby/R9lbsNicw1Rk8Hy3P8ACTW7OOYpZZH6C3t5fo+yj0Fvby/R9lLC45ikSbUUkABtZGjGnFL5j+7odaWWz6E3t5fo+yj0Jvby/R9lLM45igMOYpZZH6C3t5fo+yj0Fvby/R9lLM4te4tWb0ssi9Cb28v0fZR6E3t5fo+ylEU9xc93wNr/ACJoxU4RGc7lUsfIC5pZZP6E3t5fo+yj0Fvby/R9le5McB2ehvIbDTd3S2vLQUpVqWWR+gt7eX6Pso9Cb28v0fZW3GYsRoXOoBA01NyQo+ZrTNtRFD63KFVIAubvaw+YpZbPoTe3l+j7KPQm9vL9H2UrVr0hO1O+yrHK+UhSyhcoJAP4mBO/lSy3v0Fvby/R9lHoLe3l+j7K24nFhMt7nMwUAC5u39PyreHHMUssj9Cb28v0fZR6E3t5fo+yluYUnxeNSNC7MAo3n5fGlltXoLe3l+j7KPQn9vL9H2UpjmuSOQBvpY35a17zjmKhbThoCu92f97Lp/CopRWFa+6s0Rg1HNjYxewhUrmeZmLJoSCxZmzDgF3a8gKklakw6gkhVBO8gC58zxoI20f6FphYPLNbO1+6jSCPQ7xdVH8VeYIQGCkosckxzKoKpaOPct94LC552qTejrly5Rl3ZbC3w3Vh8MpABVSBuBAIFt1qCKwAZB2ZQRyzSN3vVKpfKun4Tbd4VuwOHX9EGsVRJJiCuULnNlGUnRbZ9PCpI2GUgLlWw1AsLD3VkwKb3UG4sdN45HmKoimHVECMyreHDGSxA0LnMoF9O7bTXS9YxwURdl3cyIkfeNzmkCklVHEXBzeJqUtg0OpRCbW1UbuXlWWwqG5KqSdDcA3tu31AwSd+W3Bp0Th6sCdoeP62leIo1bsnABeWdpQdL5VDEW10GUL8akYwy3vlF7k3sN53n314kwi5bKApylVIABW4tpyoI3s+OOSTCm4aUgzSEG/4RYHjoWAA4Wpy2n3sREocJkRpLkA6myL62nFvhSnZuzcjFmYMxFrhQoAvfcOJOpN9aVTYKNzd0RjzKgn5igYduOQI8rkyRnM8gC92N+6x5AkG4/dvWZMPCWkRty5EjUasMwvnUfrEtfN+zT8uGUAgKoB0IAFiLW156aVkYdbg5VuBYGwuByB4Cgi8xLSF2Ze5MxFrmQLBfQ62VWtrzzeVDuyogGjJBnJ4K+IcC978O/rUnOFUknKveFm0Go8edZ9HXXujUWOg1A3A8x4UEXGFHeUZbSSRREICFOXvu1795it7nwtW0qt3tZEkxIja2gIRLtr+0y5TUjXDroMq931dBp5cqDhksVyrYm5FhYk7yRQRycIMqx5BExeUrJcIcgVLKBa6nVgOJBNLUJhwXMiM2uLasO6LHcLkC3IU7vh1NrqDbUaDQjdblWXhBFiARyIvQRjF4ZAs1wG7KBYVuPxkXt53KU5bYiIw6Qgm7lIr8bGwY/whjTn6MuvdXU3Og1I4nmdK9vGDa4Bsbi4vY+FBG8crJI5Ejv2UDuM+WwZtF9UDgp31ohjCFrlDnVIiUJVWLXYuznebA34624ipV2K3JsLkWJtqQOFeDhUtlyrlG4WFh7qCNYJQxVQFs+JJsg7uWFRqBfcWXeN96MNh43yWVf0s7sbCxyRlioPhcJ8aky4ZQbhVvqb2F7neb+NhWI8Iinuqo37gBv37udAh2CoCSMLBWlcgDQAA5dPPLf3mkOyi3ZtKJR3i8nZ5VudTbXfuC0/rCAMoAA5AaVrjwMam6xop5hQD8QKCOYQIZMO1wzrE00jCxJJAAv7ybCtSz2hiykFkiknNte8wNuPN2+FSmPCovqqo8gB48KzHhlXcqjS2gA05aUDBIIUuFN2YLGzBsqsW1uz8W0J33F/GkkESOApEeWTE2AAsgES62B55bcL3qUjCJbLkXLvtlFr+W6hsIh3opsc2oG/n5+NBHVIJF7LHLO9+AKQqVVb8iUFGGhV3jWwEfaSSqOGVFVFIG7KWObTSpGcMmXLlXLysLc93nWewW97C9rXtrbl5eFAg6OIBACNAzOygbgrOxW3utTpXmNAoAAAA3AaAV6o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eg;base64,/9j/4AAQSkZJRgABAQAAAQABAAD/2wCEAAkGBxQTEhQUExQVFRUXGBwYGRcYGBsYGhgaFxgYGBgcHR4YHSggHBwlHhgYITEiJiktLi4uFx8zODMsNygtLisBCgoKDg0OGhAQGi8lHCAsNzQsNy0uNy8yLCs0Nyw3LCwsNy8sLiwsLzU1LC0sLDctNywsLSwsNywsLCwsLCwsLP/AABEIAK8BIAMBIgACEQEDEQH/xAAcAAABBAMBAAAAAAAAAAAAAAAABAUGBwEDCAL/xABLEAACAQIDBAYIAgcGBQIHAQABAgMAEQQSIQUxQVEGBxMiYXEUMlOBkaGi0kLRI1JicpKxwRUXM1SCsghDY5PhwvEkJTRzlOPwFv/EABoBAQEAAwEBAAAAAAAAAAAAAAABAgQFAwb/xAAmEQEAAgIBBAIBBQEAAAAAAAAAARECAwQFEjFBEyFxIlGBofAU/9oADAMBAAIRAxEAPwC8aKKKAooooCisVmgKKKwTQYJqPz9NMCknZtiYw97WvcXPiBb50i6e7dRMNPFHKBiDExVAbtYWzG3gCa5/I5bqyiHT4PTo5ETllNRDquKUMAVIIO4g3BrZVb9VG20XCRwyyKrF3EIY2LICL2vyYke6rGvUmKaO7VOrOcZ9PVFYrNR5CiiigKKKKAooooCiiigKKKKAooooCiiigKKKKAooooCiiigKKKKAooooCiisGgS4/aEcKF5XVFG9mIAFNuyOluExLFIZlZxrl1DEDeQGAuKrzrvmftMMmvZ5XI5FwVGviBb+I1XGz5XWWNo75wwyW33vpa3PdWVOtxumRt0fJOX26R2n0iw2H/xp40PIsL/DfUY6XbamnwBxGz5TlBOche8UU2YrmGlt+7deqk6X4Ew43EIw/GWF+T94fzt7qsfqWxofDzwNY5XzW5rINfmD8atUufCx0asd8Tfj8UqiHFskgkU9++a51ueN77wdx5g1aOC6KbLxGHGN78UWXNJGHIVCPWXiR5A8qh3T/o2cFiSqj9FJd4zyF9V9x+VqZIdpyrC8KsRE7BmXmy7v/bwFXy6mzV/04Y7NOVfj9vb1traHbylwoRNFjTgiLoqjy3+ZNWr1Y7TxAws0+KkZsPGDkzC7WQEuQd5HADmKq3o9sh8VOsSAm5u2Xeqjef6e8VanT2dsNszsVjWONssKi+ZrbzuFtwO+ktbqHZPZx8Y+5/qEu2X0rwmI/wAKeNj+rezfA61s2x0mwuFt28qoTuG9j5KLk1zdhYO0kRBqXdUHmzBR/OnLpdEyYydGJuj5BfU5F9Tfwy2PvqdrynpGEbYw7/Vugdn9IsNOmeKZGXnfceRB1Bre+2YB/wAwe65/lVJ9UoY7QVQLqY3Lg7rC1jbnew95q8xhE/UX+EflWMxTmc3jxx9vZE2Tf25B7T5H8q3xbRibdIp94r02CjOhRP4RTdj9gRuCUARuFt3wqNU8A1mov0Zxj9oYySVsfGxFt3hUooCiiigKKKKAooooCiiigKKKKAooooCiiigKKKKAooooCiisXoID1u46OPDRh4UlLyWUNmGWwNyCuoNQTolt3ZsDrJJhZQ43MX7UKddQDbXdrapX1qdH5sVLE0bxkIpAjJOYliCSAARwA1qusd0SxkIu+GltzVc4+m9ekeHf4OGjLj9mWdTPn7o69Zm0sPicRHPhnDB48rixBBU6XBHEH5Vs6qNpNFjCirmMsZUC9u8tmF/cGqGsljY6HkdD86fdnt6CUna3pNs0UZ3ICLZ5BvvY91fG5q03tmnGOP8ABE3fhb/TLo+2Kwr9u6pkBkUot8pUEneQTpcWqlBh8L/mJP8A8f8A/ZVw7O6aRY3Az7kmETh49+uQ6rzU86osHSpi0+l4bIjPDKZipXl1VbDiiw3boxkaa/fK5TlUkBbXNhpffUe68MfdsNANwDSHz9Vf/V8acOjm2I8JsiCWWUqtnCxrbM7Z30FQTH4/+0XJYCPEbkFzlkS5IjuTpILmx3Nu00NT28OPrynlTtzucYmfsk6GYiGLGRSztljju+4m5UHKABvN/wCVSjpp0n2ZimzDDyySDTtAeyuBwJ3keYqvmU3ykEMDYrre/K2+96dNn9GsXNbssPMw55So+LWFZOru06ss425Z1/NJ91T7RRnmjgw8cb5QwYuzOy3sQSeRI3ADXdVlAYg+zHxNVz0B6EYzC4pJ5DEigFSmYsxDeQsCCAd9Wl2q8x8RWGT53nzrndM65uCJvSf+mfjSLF7UlW6MFDEbwd1+NbsXtRmJSEXPFm0UfHfXrA7NSMF3OdiDmY6+YFRpE/RmBVzG93/kv9af6juwISZCw9UAj3mpFUBRRRQFFFFAUUUUBRRRQFFFFAUUUUBRRRQFFFFAUVg01bV2tkORBmkPAcPPxoFuNxqRC7m38z5Cm8NNPu/Qx8/xsPDlXvZ+yrHtJjnkPPcvlS7E4lU1YgeHE0GvCbPSP1Rc8WOpPvrbPMiDvECkqySybh2a8zq3w4Vtw+z0XU95v1m1P/igbsZhY57WwyORqHkRdDzFxeqT6c9GJ8HMWkJkSQkiU63J4MeDf0FdDmmza+HhxEbRSJ2isNQBf58DWUS3OHzMtGd+Yc14XFPG2ZGKtYi45MLEHmCOFaaeel2w/QsS0N8wsGUnfla9g3C+hpmrOH1uvLHOO/H23T4p3CKzEqgKoOCgm5t5k06dFujU2NlyRghRYvJwQef63IUi2LgO3xEUN8vaOFvyv/Wuhdk4PDYGFYksoA82Y8SbakmpMuf1Dmxx8ezCP1SzgNhLGB3Y84ABkKhpHyiwLNYEml7YbS7SGw8bCqy669vMMLFGgePtJb39ViEBOg3gXIqmTjJOMkn8bfnXm+XmZy8uo3njJKxI0rc790ebflXvDbKYnNK1v2ENgPM7zVX9QO0T2mKhZibqkgvraxKtqd29dKtjaG1kjVrd4qCSBwABJJPAaURukw8QFyFAHHyprjTtGPZqQmveO4+Vcy4/aksskkhkk/SOz2ztbvMW52tryroLq5Iw+yMO7tqyGUlmJ0clrktuAFqCRbJnt3Laan86U4za8EX+LNFH+/Iq/wC41z70v6xJ8Q7phnaGDUXU2kk1NyWU6A8hbz31Gtl9H8Vi8zw4eWa29wtxflmOhPhe9Fp1RgtqwTaxTRSa27jq+v8ApJpWGrj0K8Un4o5ENri6OrKbEX0IIN66C6oOk74vBsJ2LSQNlZzvdSMyk8za4PlQpPwwozVyht7bMs2KxEvaP35XYWdgAMxygC+gy2q5uonDMMDJK7MxllNsxJsEAXS/jm4miLKJoDCmTpttD0fAYqW9isT21t3iLLY87kVy0cZLb/Fl0/bb86Dr/OKzmqttoSHB9HPWIkbDqMxa7Z5rcTvPe89Kon06X2sn8bfnQp1/ei9cliLF/q4r4S/lXkxYz9XF/CX8qLTrYGsZxUG2LtJNmbGglxBYlYwxW5LPJJdsoz63Jbcd3uql+lHTbF41iZJCkd7rFGSiAcL2N2PiflQp0lidv4WM5ZMTAjDUhpUUgHdoTSrD4tHF0dXB1BVgwIO7dXKY6MYsQ9v6LMIQM2fIQLc+dvEC1Jdk7SmwziTDyNE/NSQGtwYbmHgedCnXt6KaOim1/S8JDiACvaJmseBuQ3zB91qd6IS7SxBjjdxvA0/lTH0XRSZJGN2HE8Li5PvqQYqJWVlb1SNaimGwLMX7K7eJNrjh/wD3hQPr41pDlhGnFzu91KMNs9VOY95v1jr8OVNcGKxEa2MC2HEMF/8Aelb42VlusRv53/KgcZZQouTatBnZvUXT9ZtPlxpuiE2/sATzdxf5UptiTxiX3M1ApGFvq7FvDcPhW26qOAHwpCMBIfXnf/SAte12PFxBc83Jb+dBUXWbs158e0iFOz7NBnLqFuM1xcnh/Wot/Z+HjF5cRnP6sAv9Td2nzrdQDaBAsAIo9OH4uFQxVubC5PIan5V6+n1nCwznj4zOVRSV9FsZAcZh44sOAGkA7R2LSDxBGinThzq98Ns+OPVVF+e8/E61Q/Q7YU64vDyvGyIsga72Utv0VSbknyq8zJK3qqEHNtT8BWOTjdVjD5Y7Zv6Ul187Qz42KIHSKK5HjIxP8lWq5WElC9u6CFJ8WDEf7TT308xxm2jinLFgJCik8owEH+0n30/bN2If/wDPYmfW7YlZN34Y7R6eF2Y3rBziXqimA2nGjMVEqOhsbX7ucD6P51c3WNiVwuy8UyWUmPICOchyDUfvb6576JY3scbhJNe7PHe28hmCsNeYJHvq2OvbHuMJDEdBJLew5RqTr72GnhRFKQRF2VF3swUaX1YhRp76urrZxnomAiwqHvSgR6aZYY1AIHn3V+NVv1a7P7faeFUi4V+0PHSLv8fELT5127Q7XaOS/dhiVLftMS7H4FB/pos+UN2Ls1sTiIoE3yOqeQJ1PkBc+6urNl7Njw8SRRKFRFCgDkOfM+NUR1G7O7TaBkI7sMTH/W5VV+Rk+HjXQYojmXrCwc0m0sY6YebKZSBlicg5QFJBC2N8t/fUq6u2lwmydqTOjRsAQgdWUluzspsbHLmYa+dXhVcdeu0Oz2esYOs0qr7lDOf9oHvFC3P+6uper3Z/YbOwsdrHslZhqO9J320O7Vq5cQC4zC4uLjmLi4+FXLD13RKoAwUlgAP8VdwH7tFk89em0Oz2eIwbGaVV47lu53fujfzqi9k4Ltp4YfaSKnHUMwB3a7qk/WN05/tMw5YjEsWbQsGJLW10AtoK9dUGA7XakNxpEHlOlx3RlHlqwN/CiJ319YvJhMPADbPJmIv+GNTYW4i7A+YFVP0RwInx2FiIuGmW/iAcx4clNTDr3x+fHpFwihHP1pCWPh6oT41FuhO30wOLXEvEZQisFUNlszC17nkCfjQdTqKzVRf35R/5N/8Aur9tSnoL0+G0mmy4doliUEszhrlr2AsvJST7qIrfry28ZcUuFB7kADNbjI4vr+6th/qNNXVJ0eGLxwMi5ooB2jA7i17Rjx7wvb9moz0g2gcRip5j/wAyRm91+79IA91XN1B7Ny4SacjWaTLf9mK4H1M9FtYO2u7hpjlzWjbugb+6dLf0rlRNlYiw/wDh5/8AtSfbXXlFERjq0wzRbMwiOCGEdyDcEZmLAEHUGxGlSeiigS7SUmNgN9qZ9k4rsw4t4j/zT7iJMqluVNuDwwlzF9flQb8PDn7zkNyA3Cl4FNv9ix8Cw8j/AOK9rsoDTPJ5ZqBeTWt8Qo3sB7xSQbJj/a/iNbY9nxruQe/X+dB5bacf61/3QT/KvJxrH1ImPi1lFLFjA3ADyr0aClesnFwJjiZoGll7NNO0Kxgd624XJ31F26TyrpCkWHH/AE0AbfxY3J86k/WfsiefaJMUTuOyTUDTjxOnEVHT0X7PXE4mGD9m/aP8E416W+m4nw/Bh3zc148vPRDEO+0cKXZnPajVmLHjzroPa2NWGGWRjYIjOf8ASpP9KpPom2BXGYdYlnlcyACVyEVTY6hRv99T7rbmWHZk53tJliBOvrnXf4A1jk5vVZidsVFfTnSSYsS7bzdm8zqfnXQOA2A39gdgdC2EZ8gsO+6GSxI/aIF/CqG2ZhTLPDEN8kiRj/W4X+tdbDDgRhBuy5d2lrWrFy3H6SEWZd4sR5jUVPet7bYxM+EykFRhI5B5zjOfEd0JoahW0MP2cssZ/BI6nS3qsRu4bt1eJsQz2LEkqoQX4Kgso8gBairK6g9nZsZPMf8AlRZRu3yMPnZD/Eag/SzHGfHYqU/imktv9VWKrv8AACrZ6mYBBsvFYhvxPI3jkijAt55g/wARVIZ76k3J1J89aC7/APh+wdsNiZf1pgg8kjQ/+urXvUE6k0A2VFYg3eUm3MyNoeZG73Uj66eksmFw8KYeRo5pJL3XeI0Bv5XYoPK9EWPeqP6/9pZp8NACO4hkI8XOUfJT8aj/AEU6TbSxOMw8Hpk5DyLm7w9QEF9w/VBpJ1pbQ7bamJ1usZEQ3/8ALFm38mzD3UCboJ0bG0MWMOzlFyM5ZbEgLbgd9yQKsz+46D/Nz/wp+VN3/D7s+74uc8AkQ9/fb5ZPnVyYucIjOdyqWPuBP9KFuUek+zkw+LngjYusTlMzWuSPW9XTfce6rI/4f8Bd8VORuCxL5nvt8glVTjcQZJJJDvkdnJPN2LH+dXp1XAYTYj4g2BbtZibjcoKrv8EG/nRVR9PMf2+0MXJvHasovyjOQf7aknVz1dJtGCSaSWSIK+RciqQ1gCT3vMCq9LE6nedT5nU10t1S7N7HZeH01cGVvEyMSN3hlA8AKLKMf3Gwf5uf+FPyp2To5HsbZmOaORpCUZszi3ey5EFl4XPzqw6gXXXicmy5BuzvGv1A6/CjG3OgFh7v5V1H1c4Dsdm4ROPZBzrfvSd9vddq5blGh1todeWm/Suv9nACKMAiwRd271RQKb1mqO62ummIjx3Y4XESRCJAr5NLu3e1vvsCvxNKepva+NxeLkM+JlkiijuVY6FnJC305BjQXRRWBWaDXNFmBB3Gm1IJIycouP507UUCFcefxIw8q9DaA/Vb4UsooEvpR4I3wtWO1kO5APM/lSui1AkySH8Sr5C/86ycJf1mY++w+VKqwRQUZ1tYp1xxiV3EfZocgYhbm97gHXcN/KoJaui9tdCcHipe1njLPYLcSOugvbRWA4mkX92WzvYN/wB2X76z7ne4vU9GrVGE4zcf791OdCD/APMMJ/8AdH9amn/EDtAdnhcODqWaUjTcoyD5ufgam2B6vsDDIkscJDocyntJDYjwLEUr210dwWKkX0mKOWQKcocm4W+thfdeplNtDqHKx5GyMsb+o9qI6o8B2u1IP+mGl/hFh82HwrpSmPYPRfBYZu1wsEcbMuXMl9VJBtv3XAp5My6C41JA8SN4rFoOYusnBdltTGLwaQyC/wD1AHPzLVGSa6p2n0NwOIkMs2GjkkNrsb3NhYbjSRurrZn+Ti+f51KVs6B7L7HZmGia9zCC2nGQZmBB5FjpXN239jyYTESQSqQUJy3/ABJc5HHMMBf411jFlHcFu6o05DcP5fKmfb2ysFiyIcQkUjWuFOjjxUjvD3VUUL0N6wcTs+MxIqSxElgj3GVmOpBXgddOZpj6R7fmxsxmnYMxsqqNFUX0VR7/ADNXlJ1PbNJJCzKOQmYgfxXPzp52F0AwGEYPDAucbndmkYbtRnJsdOFqLaHdUPRFsLHJjsQhSRoz2aNoVjsGLEcGaw04AcLmqYx2K7WSSUm/aOz6/tsW4+ddc4zCJIjxuAyOpVlO4qwsR7xeo1/d/ssEL6HDe17a7t199Es19SOzzHs1XIsZpHk918q/JeHOnXrRx3Y7LxbXsWj7NTrvkIThu3k1I9n4GOCNYolCRoLKo3AchSXa2zIMWphnRZVBDFDe1/wk2oOSWOhtr4VfvT4jB7BWEWBMcUO86k2L24nQNpUjTq92aCCMHECDcHXQjUHfTlt7ZOGnjC4tEeNWBAckANbKOOp1t76Dk4mplg+tDaMUaRpLGFQBVHZJoALDhV2Dq82Z/k4vq/Os/wB3ezP8nF9X50VS562dp+2T/tJ+VWrt3Z2Ix2xMj9/EvEktrBMzgh8tuF91OR6utmf5OL6vzqTRRBVCgWAAAHIDQCiOPZEIJUgggkEHQgjQg8jU/wBn9bWNjw4hyxOyrlWVgcwAFhcDRiOelXHt/oPgsY2aeBS/66lkY+ZQgn30wJ1O7NuLicgcDKdfgAfnRVCok2JmsoeaaQ+bMSd5953mwFq6T6u+i39n4RYyQZGOeUjdmPAeCiw91OOwei+FwYthoVjvvYXLHzZiWPxp5FAUUUUQUUUUBRRRQFFFFAUUUUBRRRQFMW1dJ843xxhj+7nIf6ST7qfaRSSAylCoJ7O9/AsRl8qBigxbLHBlc6CAFdAtnfKfFja/latmGZox3WZr4ia4JvewkIHvIBpwgngZIS6xqWUBFNtL2sBp5V7nxcSrKyZGeMM5Ate4Ug687aXoG2TEyBNJWJaNXJ07jF0BtpoCGOh/VrZNM4Lx9o+kuVTcAkdkJLEnQAEnhc6Cti4+EdoFRdJUV9wuXK946cCfppxAikQsArgnNuBuRx89KBBsiYvIHbVmw0JPiS0hO7xrXDJFkYSDM3pBFh62ftO4eegy68hSjZuI7gkaOOJCgIIe5se8ARlFgLmvWFxEMjl8qZg/Zq/Fv0avobcmOnhQN74yQRl87ZmilYrp+jKC6200sdNede8TLIvafpXORY5Be2pcsCDp6um6nEzYcHfGDISu4Xcg5SDz10rXi9oQKspujFF7yi1zl3D46eF6BGjuzL+lcB55YiBbRV7Qi2mhGUa1olx0mVP0mpjbXQZiJkQWNrKxBIueJp2TFR2LdwKAJL8RnzXJ00vrrxuazJPh8oJMeVgbbrEX73uva4oGiTFyFEAd75pAwzIr90D8RGVgt9eJ05VtXFuzqvaMFbs7tYKdY2bl3SxA/lTljOyWIHIrqCuRQBYsTZbaW47609unfGIjSP1bknMjA6LqQNQRa1qBMs0jZAXYdya5FgW7NlCtu0uNffXrFgyQ4Z2YgloibG1y1vzpwjxEJZVBTNluo45SBu8LW+Vao8dEzZRlKIua9xZcpta3hzoEuGnfOhzk53dSmllVc2UjS49UeealewMxhRmZnZ1DEsRxHCwrIxeHH6XMgzX7/E5d4vv0rUm1IwzRoV7iq2+y2YkW0Glv60DtRSOTaCd8BlLIpYrfXQXrXHtJd7sqiynfr3gTY6eBtQOFFJX2hGFVi65W9U30PlW+KQMAQbg6g8waD3RSFNorZi5CgOyanflv/QE+6vbbRjGS7r3/AFdfW8qBXRWAazQFFFYoM0Vi9F6DNFYvRegzRWL0XoM0Vi9F6DNNeK2csk2Z0VlEdhex72Yk/KnO9YoI0uynCxjK5BjjQgPlVcjEnMAdRY8OVe58FK3aXTfFNGLEAEuQUsAdBbjzvUiooGSXCSEuMmhlhcG4tZTHm94ymluCgZRKCLZpGYeRA/8ANLqKCN4XAMsKAYcq6dkWN0/SZCpYaNxtfWt6YWQEv2Z/+o7XICtyphEZ42vc/Kn21FBHsPg5VzXiDdp3bEiy/ppHuddRlYHTkKxNg5mMl03xTRixAW7lWSw4aDUnW9SKigZJcJIWz5DoImy3W5KZ7rvtcZh7xWYME/aK5W1zKxFx3c4QAaaXOUnzJp6tRQNXoj+jRLbvoIzlJ0LRlTa/urXMk0hBKZVEkZCmxNla7sSDblp4U80UEem2ZIzvYP3mdg5fuLmQqLKDfMCbbt1E2CkkvaMx/olT1luSkgawINhcDQ+NSGgUDJgMEwdGKMvekY5mzN3lVQSb7zl4Umh2fKIypQ3MMS7xbMjsWG/kb1JDRQMM2FlMhJTQCYAgqBZx3LC/hYk63r0mAfOhK6AxX1H4EkDfAkU+WooI46mEguoNxOMpZRYNLnzandYi9td2+nTYrnskQggrGl7+KjSlkkKt6wBsb6i+tewBQM6YN8yHLoMRI51HqsjgH4kUnw+BkTNeMPn01K2UCaRrnW9iHB0/VqQUAUHmEk3uLa24a+OlbKwKzQa5kJFgSviLXHxFJfQn9vL9H2UtNNuK2yiFrhyEsHZVuEvz1+Nr2oNvoTe3l+j7KPQW9vL9H2Urzjn7qyHB4ira2R+gt7eX6Pso9Bb28v0fZW2HGBndBfuWueHeFxY+Vb845illkfoTe3l+j7KPQm9vL9H2VtlxqqyKWGZ75fGwJPyFbIpri5GXUjW3A24Gllk3oLe3l+j7KPQW9vL9H2V6lxwVylmJCh9ANxOUDU79DSkSDn7qWWSegt7eX6Pso9Bb28v0fZSzOOYpNj8aIgt1ZizZVCgEk2J4kDcDxpZbx6E3t5fo+yj0Jvby/R9lbsNicw1Rk8Hy3P8ACTW7OOYpZZH6C3t5fo+yj0Fvby/R9lLC45ikSbUUkABtZGjGnFL5j+7odaWWz6E3t5fo+yj0Jvby/R9lLM45igMOYpZZH6C3t5fo+yj0Fvby/R9lLM4te4tWb0ssi9Cb28v0fZR6E3t5fo+ylEU9xc93wNr/ACJoxU4RGc7lUsfIC5pZZP6E3t5fo+yj0Fvby/R9le5McB2ehvIbDTd3S2vLQUpVqWWR+gt7eX6Pso9Cb28v0fZW3GYsRoXOoBA01NyQo+ZrTNtRFD63KFVIAubvaw+YpZbPoTe3l+j7KPQm9vL9H2UrVr0hO1O+yrHK+UhSyhcoJAP4mBO/lSy3v0Fvby/R9lHoLe3l+j7K24nFhMt7nMwUAC5u39PyreHHMUssj9Cb28v0fZR6E3t5fo+yluYUnxeNSNC7MAo3n5fGlltXoLe3l+j7KPQn9vL9H2UpjmuSOQBvpY35a17zjmKhbThoCu92f97Lp/CopRWFa+6s0Rg1HNjYxewhUrmeZmLJoSCxZmzDgF3a8gKklakw6gkhVBO8gC58zxoI20f6FphYPLNbO1+6jSCPQ7xdVH8VeYIQGCkosckxzKoKpaOPct94LC552qTejrly5Rl3ZbC3w3Vh8MpABVSBuBAIFt1qCKwAZB2ZQRyzSN3vVKpfKun4Tbd4VuwOHX9EGsVRJJiCuULnNlGUnRbZ9PCpI2GUgLlWw1AsLD3VkwKb3UG4sdN45HmKoimHVECMyreHDGSxA0LnMoF9O7bTXS9YxwURdl3cyIkfeNzmkCklVHEXBzeJqUtg0OpRCbW1UbuXlWWwqG5KqSdDcA3tu31AwSd+W3Bp0Th6sCdoeP62leIo1bsnABeWdpQdL5VDEW10GUL8akYwy3vlF7k3sN53n314kwi5bKApylVIABW4tpyoI3s+OOSTCm4aUgzSEG/4RYHjoWAA4Wpy2n3sREocJkRpLkA6myL62nFvhSnZuzcjFmYMxFrhQoAvfcOJOpN9aVTYKNzd0RjzKgn5igYduOQI8rkyRnM8gC92N+6x5AkG4/dvWZMPCWkRty5EjUasMwvnUfrEtfN+zT8uGUAgKoB0IAFiLW156aVkYdbg5VuBYGwuByB4Cgi8xLSF2Ze5MxFrmQLBfQ62VWtrzzeVDuyogGjJBnJ4K+IcC978O/rUnOFUknKveFm0Go8edZ9HXXujUWOg1A3A8x4UEXGFHeUZbSSRREICFOXvu1795it7nwtW0qt3tZEkxIja2gIRLtr+0y5TUjXDroMq931dBp5cqDhksVyrYm5FhYk7yRQRycIMqx5BExeUrJcIcgVLKBa6nVgOJBNLUJhwXMiM2uLasO6LHcLkC3IU7vh1NrqDbUaDQjdblWXhBFiARyIvQRjF4ZAs1wG7KBYVuPxkXt53KU5bYiIw6Qgm7lIr8bGwY/whjTn6MuvdXU3Og1I4nmdK9vGDa4Bsbi4vY+FBG8crJI5Ejv2UDuM+WwZtF9UDgp31ohjCFrlDnVIiUJVWLXYuznebA34624ipV2K3JsLkWJtqQOFeDhUtlyrlG4WFh7qCNYJQxVQFs+JJsg7uWFRqBfcWXeN96MNh43yWVf0s7sbCxyRlioPhcJ8aky4ZQbhVvqb2F7neb+NhWI8Iinuqo37gBv37udAh2CoCSMLBWlcgDQAA5dPPLf3mkOyi3ZtKJR3i8nZ5VudTbXfuC0/rCAMoAA5AaVrjwMam6xop5hQD8QKCOYQIZMO1wzrE00jCxJJAAv7ybCtSz2hiykFkiknNte8wNuPN2+FSmPCovqqo8gB48KzHhlXcqjS2gA05aUDBIIUuFN2YLGzBsqsW1uz8W0J33F/GkkESOApEeWTE2AAsgES62B55bcL3qUjCJbLkXLvtlFr+W6hsIh3opsc2oG/n5+NBHVIJF7LHLO9+AKQqVVb8iUFGGhV3jWwEfaSSqOGVFVFIG7KWObTSpGcMmXLlXLysLc93nWewW97C9rXtrbl5eFAg6OIBACNAzOygbgrOxW3utTpXmNAoAAAA3AaAV6o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https://smsprayhealth.files.wordpress.com/2011/04/nchec_banner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8" descr="NCHEC Banner.jpg"/>
          <p:cNvPicPr>
            <a:picLocks noChangeAspect="1"/>
          </p:cNvPicPr>
          <p:nvPr/>
        </p:nvPicPr>
        <p:blipFill>
          <a:blip r:embed="rId2" cstate="print"/>
          <a:stretch>
            <a:fillRect/>
          </a:stretch>
        </p:blipFill>
        <p:spPr>
          <a:xfrm>
            <a:off x="0" y="457200"/>
            <a:ext cx="8947355" cy="1066800"/>
          </a:xfrm>
          <a:prstGeom prst="rect">
            <a:avLst/>
          </a:prstGeom>
        </p:spPr>
      </p:pic>
      <p:sp>
        <p:nvSpPr>
          <p:cNvPr id="10" name="Rectangle 9"/>
          <p:cNvSpPr/>
          <p:nvPr/>
        </p:nvSpPr>
        <p:spPr>
          <a:xfrm>
            <a:off x="152400" y="152400"/>
            <a:ext cx="8839200" cy="6553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447800" y="2362200"/>
            <a:ext cx="6248400" cy="11430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Health Education in </a:t>
            </a:r>
            <a:br>
              <a:rPr lang="en-US" dirty="0" smtClean="0"/>
            </a:br>
            <a:r>
              <a:rPr lang="en-US" dirty="0" smtClean="0"/>
              <a:t>University Health Services</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altLang="en-US" sz="2200" dirty="0" smtClean="0">
                <a:latin typeface="+mj-lt"/>
              </a:rPr>
              <a:t>Work side by side with clinical practitioners</a:t>
            </a:r>
          </a:p>
          <a:p>
            <a:r>
              <a:rPr lang="en-US" altLang="en-US" sz="2200" dirty="0" smtClean="0">
                <a:latin typeface="+mj-lt"/>
              </a:rPr>
              <a:t>Develop program and behavioral objectives and to design interventions that reduce health risks and improve health</a:t>
            </a:r>
          </a:p>
          <a:p>
            <a:r>
              <a:rPr lang="en-US" altLang="en-US" sz="2200" dirty="0" smtClean="0">
                <a:latin typeface="+mj-lt"/>
              </a:rPr>
              <a:t>Work with clinical practitioners and others to integrate HE into other programs, including treatment regimens and campus-wide activities</a:t>
            </a:r>
          </a:p>
          <a:p>
            <a:r>
              <a:rPr lang="en-US" altLang="en-US" sz="2200" dirty="0" smtClean="0">
                <a:latin typeface="+mj-lt"/>
              </a:rPr>
              <a:t>Evaluates the efficacy of educational methods in achieving objectives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2.1 Involve Priority Populations &amp; Other Stakeholders in the Planning Process</a:t>
            </a:r>
            <a:endParaRPr lang="en-US" sz="3600" dirty="0"/>
          </a:p>
        </p:txBody>
      </p:sp>
      <p:sp>
        <p:nvSpPr>
          <p:cNvPr id="3" name="Content Placeholder 2"/>
          <p:cNvSpPr>
            <a:spLocks noGrp="1"/>
          </p:cNvSpPr>
          <p:nvPr>
            <p:ph idx="1"/>
          </p:nvPr>
        </p:nvSpPr>
        <p:spPr>
          <a:xfrm>
            <a:off x="457200" y="2667000"/>
            <a:ext cx="8229600" cy="3840163"/>
          </a:xfrm>
        </p:spPr>
        <p:txBody>
          <a:bodyPr>
            <a:normAutofit/>
          </a:bodyPr>
          <a:lstStyle/>
          <a:p>
            <a:r>
              <a:rPr lang="en-US" sz="2200" dirty="0" smtClean="0"/>
              <a:t>Planners need to begin the planning process by gaining support from key people to ensure that planning and implementation proceed smoothly and by ensuring necessary resource support</a:t>
            </a:r>
          </a:p>
          <a:p>
            <a:r>
              <a:rPr lang="en-US" sz="2200" dirty="0" smtClean="0"/>
              <a:t>Groups of key people, include those involved in the program operations, those served or affected by the program, and the primary users of the program</a:t>
            </a:r>
          </a:p>
          <a:p>
            <a:r>
              <a:rPr lang="en-US" sz="2200" dirty="0" smtClean="0"/>
              <a:t>When seeking support from stakeholders, the planner should be able to explain to them WHY the program is necessary</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2.1 Involve Priority Populations &amp; Other Stakeholders in the Planning Process</a:t>
            </a:r>
            <a:endParaRPr lang="en-US" sz="3600" dirty="0"/>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2.1.1 Incorporate principals of community organization</a:t>
            </a:r>
          </a:p>
          <a:p>
            <a:r>
              <a:rPr lang="en-US" sz="2200" dirty="0" smtClean="0"/>
              <a:t>2.1.2 Identify priority populations and other stakeholders</a:t>
            </a:r>
          </a:p>
          <a:p>
            <a:r>
              <a:rPr lang="en-US" sz="2200" dirty="0" smtClean="0"/>
              <a:t>2.1.3 Communicate need for health education to priority populations and other stakeholders</a:t>
            </a:r>
          </a:p>
          <a:p>
            <a:r>
              <a:rPr lang="en-US" sz="2200" dirty="0" smtClean="0"/>
              <a:t>2.1.4 Develop collaborative efforts among priority populations and other stakeholders</a:t>
            </a:r>
          </a:p>
          <a:p>
            <a:r>
              <a:rPr lang="en-US" sz="2200" dirty="0" smtClean="0"/>
              <a:t>2.1.5 Elicit input from priority populations and stakeholders</a:t>
            </a:r>
          </a:p>
          <a:p>
            <a:r>
              <a:rPr lang="en-US" sz="2200" dirty="0" smtClean="0"/>
              <a:t>2.1.6 Obtain commitments from populations and other stakeholders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dirty="0" smtClean="0"/>
              <a:t>(2.1.1) Well-Planned HE Programs</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pPr marL="514350" indent="-514350">
              <a:buFont typeface="+mj-lt"/>
              <a:buAutoNum type="arabicPeriod"/>
            </a:pPr>
            <a:r>
              <a:rPr lang="en-US" sz="2200" dirty="0" smtClean="0"/>
              <a:t>Incorporate collected data about the health issues addressed and/or about other similar programs</a:t>
            </a:r>
          </a:p>
          <a:p>
            <a:pPr marL="514350" indent="-514350">
              <a:buFont typeface="+mj-lt"/>
              <a:buAutoNum type="arabicPeriod"/>
            </a:pPr>
            <a:r>
              <a:rPr lang="en-US" sz="2200" dirty="0" smtClean="0"/>
              <a:t>Organize at the grassroots level to involve the populations that will be affected</a:t>
            </a:r>
          </a:p>
          <a:p>
            <a:pPr marL="514350" indent="-514350">
              <a:buFont typeface="+mj-lt"/>
              <a:buAutoNum type="arabicPeriod"/>
            </a:pPr>
            <a:endParaRPr lang="en-US" sz="2200" dirty="0" smtClean="0"/>
          </a:p>
          <a:p>
            <a:pPr marL="514350" indent="-225425"/>
            <a:r>
              <a:rPr lang="en-US" sz="2200" dirty="0" smtClean="0"/>
              <a:t>HE programs will be most successful if the priority population  feels it has been instrumental in program development</a:t>
            </a:r>
          </a:p>
          <a:p>
            <a:pPr marL="514350" indent="-225425"/>
            <a:r>
              <a:rPr lang="en-US" sz="2200" dirty="0" smtClean="0"/>
              <a:t>It is important to provide a sense of ownership and empowerment among those in the population of interest</a:t>
            </a:r>
            <a:endParaRPr lang="en-US" sz="22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(2.1.2) Identify Priority Populations and other Stakeholders</a:t>
            </a:r>
            <a:endParaRPr lang="en-US" dirty="0"/>
          </a:p>
        </p:txBody>
      </p:sp>
      <p:sp>
        <p:nvSpPr>
          <p:cNvPr id="3" name="Content Placeholder 2"/>
          <p:cNvSpPr>
            <a:spLocks noGrp="1"/>
          </p:cNvSpPr>
          <p:nvPr>
            <p:ph idx="1"/>
          </p:nvPr>
        </p:nvSpPr>
        <p:spPr>
          <a:xfrm>
            <a:off x="457200" y="2590800"/>
            <a:ext cx="8229600" cy="3916363"/>
          </a:xfrm>
        </p:spPr>
        <p:txBody>
          <a:bodyPr>
            <a:noAutofit/>
          </a:bodyPr>
          <a:lstStyle/>
          <a:p>
            <a:pPr marL="514350" indent="-514350">
              <a:buFont typeface="+mj-lt"/>
              <a:buAutoNum type="arabicPeriod"/>
            </a:pPr>
            <a:r>
              <a:rPr lang="en-US" sz="1800" dirty="0" smtClean="0"/>
              <a:t>Expressed, actual, perceived, and normative needs should all be addressed in the assessment, as community concerns may not always  reflect empirical data</a:t>
            </a:r>
          </a:p>
          <a:p>
            <a:pPr marL="514350" indent="-514350">
              <a:buFont typeface="+mj-lt"/>
              <a:buAutoNum type="arabicPeriod"/>
            </a:pPr>
            <a:r>
              <a:rPr lang="en-US" sz="1800" dirty="0" smtClean="0"/>
              <a:t>Priority populations may be identified as a result of a current health crisis, a public figure’s “going public”  regarding his or her health status, or requests of health officials and/or members of the community</a:t>
            </a:r>
          </a:p>
          <a:p>
            <a:pPr marL="514350" indent="-514350">
              <a:buFont typeface="+mj-lt"/>
              <a:buAutoNum type="arabicPeriod"/>
            </a:pPr>
            <a:r>
              <a:rPr lang="en-US" sz="1800" dirty="0" smtClean="0"/>
              <a:t>The priority populations consists of the entire population if an intervention is being implemented for the total community</a:t>
            </a:r>
          </a:p>
          <a:p>
            <a:pPr marL="514350" indent="-514350">
              <a:buFont typeface="+mj-lt"/>
              <a:buAutoNum type="arabicPeriod"/>
            </a:pPr>
            <a:r>
              <a:rPr lang="en-US" sz="1800" dirty="0" smtClean="0"/>
              <a:t>The target audience for an intervention or program includes individuals who are part of the at-risk population</a:t>
            </a:r>
          </a:p>
          <a:p>
            <a:pPr marL="514350" indent="-514350">
              <a:buFont typeface="+mj-lt"/>
              <a:buAutoNum type="arabicPeriod"/>
            </a:pPr>
            <a:r>
              <a:rPr lang="en-US" sz="1800" dirty="0" smtClean="0"/>
              <a:t>Participants are individuals who receive the intervention or participate in the program</a:t>
            </a:r>
          </a:p>
          <a:p>
            <a:pPr marL="514350" indent="-514350">
              <a:buNone/>
            </a:pPr>
            <a:r>
              <a:rPr lang="en-US" sz="1800" dirty="0" smtClean="0"/>
              <a:t>	*The participants’ role is important because it affects program evaluation</a:t>
            </a:r>
            <a:endParaRPr lang="en-US" sz="18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(2.1.3) Communicate need for HE to Priority Populations &amp; Other Stakeholders</a:t>
            </a:r>
            <a:endParaRPr lang="en-US" sz="3600" dirty="0"/>
          </a:p>
        </p:txBody>
      </p:sp>
      <p:sp>
        <p:nvSpPr>
          <p:cNvPr id="3" name="Content Placeholder 2"/>
          <p:cNvSpPr>
            <a:spLocks noGrp="1"/>
          </p:cNvSpPr>
          <p:nvPr>
            <p:ph idx="1"/>
          </p:nvPr>
        </p:nvSpPr>
        <p:spPr>
          <a:xfrm>
            <a:off x="457200" y="2590800"/>
            <a:ext cx="8229600" cy="3916363"/>
          </a:xfrm>
        </p:spPr>
        <p:txBody>
          <a:bodyPr>
            <a:noAutofit/>
          </a:bodyPr>
          <a:lstStyle/>
          <a:p>
            <a:pPr marL="514350" indent="-514350"/>
            <a:r>
              <a:rPr lang="en-US" sz="1800" dirty="0" smtClean="0"/>
              <a:t>Communication methods may include announcements in newsletters, at public meetings, as well as media messages</a:t>
            </a:r>
          </a:p>
          <a:p>
            <a:pPr marL="514350" indent="-514350"/>
            <a:r>
              <a:rPr lang="en-US" sz="1800" dirty="0" smtClean="0"/>
              <a:t>Communication channels are a method for message dissemination</a:t>
            </a:r>
          </a:p>
          <a:p>
            <a:pPr marL="514350" indent="-514350"/>
            <a:r>
              <a:rPr lang="en-US" sz="1800" dirty="0" smtClean="0"/>
              <a:t>The 4 Primary Communication Channels</a:t>
            </a:r>
          </a:p>
          <a:p>
            <a:pPr marL="914400" lvl="1" indent="-514350">
              <a:buFont typeface="+mj-lt"/>
              <a:buAutoNum type="arabicPeriod"/>
            </a:pPr>
            <a:r>
              <a:rPr lang="en-US" sz="1800" dirty="0" smtClean="0"/>
              <a:t>Intrapersonal</a:t>
            </a:r>
          </a:p>
          <a:p>
            <a:pPr marL="914400" lvl="1" indent="-514350">
              <a:buFont typeface="+mj-lt"/>
              <a:buAutoNum type="arabicPeriod"/>
            </a:pPr>
            <a:r>
              <a:rPr lang="en-US" sz="1800" dirty="0" smtClean="0"/>
              <a:t>Interpersonal</a:t>
            </a:r>
          </a:p>
          <a:p>
            <a:pPr marL="914400" lvl="1" indent="-514350">
              <a:buFont typeface="+mj-lt"/>
              <a:buAutoNum type="arabicPeriod"/>
            </a:pPr>
            <a:r>
              <a:rPr lang="en-US" sz="1800" dirty="0" smtClean="0"/>
              <a:t>Organization &amp; Community</a:t>
            </a:r>
          </a:p>
          <a:p>
            <a:pPr marL="914400" lvl="1" indent="-514350">
              <a:buFont typeface="+mj-lt"/>
              <a:buAutoNum type="arabicPeriod"/>
            </a:pPr>
            <a:r>
              <a:rPr lang="en-US" sz="1800" dirty="0" smtClean="0"/>
              <a:t>Mass Media</a:t>
            </a:r>
            <a:endParaRPr lang="en-US" sz="18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400" dirty="0" smtClean="0"/>
              <a:t>(2.1.4) Develop Collaborative Efforts Among Priority Populations &amp; Other Stakeholders</a:t>
            </a:r>
            <a:endParaRPr lang="en-US" sz="3400" dirty="0"/>
          </a:p>
        </p:txBody>
      </p:sp>
      <p:sp>
        <p:nvSpPr>
          <p:cNvPr id="3" name="Content Placeholder 2"/>
          <p:cNvSpPr>
            <a:spLocks noGrp="1"/>
          </p:cNvSpPr>
          <p:nvPr>
            <p:ph idx="1"/>
          </p:nvPr>
        </p:nvSpPr>
        <p:spPr>
          <a:xfrm>
            <a:off x="457200" y="2362200"/>
            <a:ext cx="8229600" cy="4144963"/>
          </a:xfrm>
        </p:spPr>
        <p:txBody>
          <a:bodyPr>
            <a:normAutofit fontScale="92500" lnSpcReduction="10000"/>
          </a:bodyPr>
          <a:lstStyle/>
          <a:p>
            <a:r>
              <a:rPr lang="en-US" sz="2200" dirty="0" smtClean="0"/>
              <a:t>Coalitions: community groups and collaborative efforts</a:t>
            </a:r>
          </a:p>
          <a:p>
            <a:r>
              <a:rPr lang="en-US" sz="2200" dirty="0" smtClean="0"/>
              <a:t>7 Steps for an Effective Coalition</a:t>
            </a:r>
          </a:p>
          <a:p>
            <a:pPr marL="800100" lvl="1" indent="-342900">
              <a:buFont typeface="+mj-lt"/>
              <a:buAutoNum type="arabicPeriod"/>
            </a:pPr>
            <a:r>
              <a:rPr lang="en-US" sz="1800" dirty="0" smtClean="0"/>
              <a:t>Analyze the issue or problem on which the coalition will focus</a:t>
            </a:r>
          </a:p>
          <a:p>
            <a:pPr marL="800100" lvl="1" indent="-342900">
              <a:buFont typeface="+mj-lt"/>
              <a:buAutoNum type="arabicPeriod"/>
            </a:pPr>
            <a:r>
              <a:rPr lang="en-US" sz="1800" dirty="0" smtClean="0"/>
              <a:t>Create awareness of the issue</a:t>
            </a:r>
          </a:p>
          <a:p>
            <a:pPr marL="800100" lvl="1" indent="-342900">
              <a:buFont typeface="+mj-lt"/>
              <a:buAutoNum type="arabicPeriod"/>
            </a:pPr>
            <a:r>
              <a:rPr lang="en-US" sz="1800" dirty="0" smtClean="0"/>
              <a:t>Conduct initial coalition planning and recruitment</a:t>
            </a:r>
          </a:p>
          <a:p>
            <a:pPr marL="800100" lvl="1" indent="-342900">
              <a:buFont typeface="+mj-lt"/>
              <a:buAutoNum type="arabicPeriod"/>
            </a:pPr>
            <a:r>
              <a:rPr lang="en-US" sz="1800" dirty="0" smtClean="0"/>
              <a:t>Develop resources and funding for the coalition</a:t>
            </a:r>
          </a:p>
          <a:p>
            <a:pPr marL="800100" lvl="1" indent="-342900">
              <a:buFont typeface="+mj-lt"/>
              <a:buAutoNum type="arabicPeriod"/>
            </a:pPr>
            <a:r>
              <a:rPr lang="en-US" sz="1800" dirty="0" smtClean="0"/>
              <a:t>Create coalition infrastructure</a:t>
            </a:r>
          </a:p>
          <a:p>
            <a:pPr marL="800100" lvl="1" indent="-342900">
              <a:buFont typeface="+mj-lt"/>
              <a:buAutoNum type="arabicPeriod"/>
            </a:pPr>
            <a:r>
              <a:rPr lang="en-US" sz="1800" dirty="0" smtClean="0"/>
              <a:t>Elect coalition leadership</a:t>
            </a:r>
          </a:p>
          <a:p>
            <a:pPr marL="800100" lvl="1" indent="-342900">
              <a:buFont typeface="+mj-lt"/>
              <a:buAutoNum type="arabicPeriod"/>
            </a:pPr>
            <a:r>
              <a:rPr lang="en-US" sz="1800" dirty="0" smtClean="0"/>
              <a:t>Create an action plan</a:t>
            </a:r>
          </a:p>
          <a:p>
            <a:r>
              <a:rPr lang="en-US" sz="2200" dirty="0" smtClean="0"/>
              <a:t>Collaborative Efforts: bringing together representatives from diverse organizations, segments, or constituencies within the community to work toward a common goal. They bring together a combination of resources and expertise</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(2.1.5) Elicit Input from Priority Populations &amp; Other Stakeholders</a:t>
            </a:r>
            <a:endParaRPr lang="en-US" dirty="0"/>
          </a:p>
        </p:txBody>
      </p:sp>
      <p:sp>
        <p:nvSpPr>
          <p:cNvPr id="3" name="Content Placeholder 2"/>
          <p:cNvSpPr>
            <a:spLocks noGrp="1"/>
          </p:cNvSpPr>
          <p:nvPr>
            <p:ph idx="1"/>
          </p:nvPr>
        </p:nvSpPr>
        <p:spPr>
          <a:xfrm>
            <a:off x="457200" y="2590800"/>
            <a:ext cx="8229600" cy="3916363"/>
          </a:xfrm>
        </p:spPr>
        <p:txBody>
          <a:bodyPr>
            <a:normAutofit/>
          </a:bodyPr>
          <a:lstStyle/>
          <a:p>
            <a:r>
              <a:rPr lang="en-US" sz="1800" dirty="0" smtClean="0"/>
              <a:t>The following people may be interested in being part of the program or planning process</a:t>
            </a:r>
          </a:p>
          <a:p>
            <a:pPr lvl="1"/>
            <a:r>
              <a:rPr lang="en-US" sz="1800" dirty="0" smtClean="0"/>
              <a:t>Individuals who represent various groups within the priority population</a:t>
            </a:r>
          </a:p>
          <a:p>
            <a:pPr lvl="1"/>
            <a:r>
              <a:rPr lang="en-US" sz="1800" dirty="0" smtClean="0"/>
              <a:t>Representatives of other stakeholders not represented in the priority population</a:t>
            </a:r>
          </a:p>
          <a:p>
            <a:pPr lvl="1"/>
            <a:r>
              <a:rPr lang="en-US" sz="1800" dirty="0" smtClean="0"/>
              <a:t>Individuals who have key roles within the organization sponsoring the program</a:t>
            </a:r>
          </a:p>
          <a:p>
            <a:pPr lvl="1">
              <a:buNone/>
            </a:pPr>
            <a:endParaRPr lang="en-US" sz="1800" dirty="0"/>
          </a:p>
          <a:p>
            <a:pPr marL="347663" lvl="1" indent="-347663">
              <a:buFont typeface="Arial" pitchFamily="34" charset="0"/>
              <a:buChar char="•"/>
            </a:pPr>
            <a:r>
              <a:rPr lang="en-US" sz="1800" dirty="0" smtClean="0"/>
              <a:t>Obstacles to obtaining input from these individuals (lack of time, awareness, transportation, communication capabilities, and interest) need to be removed</a:t>
            </a:r>
          </a:p>
          <a:p>
            <a:pPr marL="347663" lvl="1" indent="-347663">
              <a:buFont typeface="Arial" pitchFamily="34" charset="0"/>
              <a:buChar char="•"/>
            </a:pPr>
            <a:r>
              <a:rPr lang="en-US" sz="1800" dirty="0" smtClean="0"/>
              <a:t>To remove these obstacles make personal contact with key representatives, provide incentives for participation, choose easily accessible meeting locations, and conduct training programs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(2.1.6) Obtain Commitments from Priority Populations &amp; Other Stakeholders</a:t>
            </a:r>
            <a:endParaRPr lang="en-US" sz="3600" dirty="0"/>
          </a:p>
        </p:txBody>
      </p:sp>
      <p:sp>
        <p:nvSpPr>
          <p:cNvPr id="3" name="Content Placeholder 2"/>
          <p:cNvSpPr>
            <a:spLocks noGrp="1"/>
          </p:cNvSpPr>
          <p:nvPr>
            <p:ph idx="1"/>
          </p:nvPr>
        </p:nvSpPr>
        <p:spPr>
          <a:xfrm>
            <a:off x="457200" y="2362200"/>
            <a:ext cx="8229600" cy="4144963"/>
          </a:xfrm>
        </p:spPr>
        <p:txBody>
          <a:bodyPr>
            <a:normAutofit/>
          </a:bodyPr>
          <a:lstStyle/>
          <a:p>
            <a:r>
              <a:rPr lang="en-US" sz="1600" dirty="0" smtClean="0"/>
              <a:t>It is important to have support from community leaders and groups</a:t>
            </a:r>
          </a:p>
          <a:p>
            <a:pPr lvl="1"/>
            <a:r>
              <a:rPr lang="en-US" sz="1600" dirty="0" smtClean="0"/>
              <a:t>Local elected officials</a:t>
            </a:r>
          </a:p>
          <a:p>
            <a:pPr lvl="1"/>
            <a:r>
              <a:rPr lang="en-US" sz="1600" dirty="0" smtClean="0"/>
              <a:t>Clergy</a:t>
            </a:r>
          </a:p>
          <a:p>
            <a:pPr lvl="1"/>
            <a:r>
              <a:rPr lang="en-US" sz="1600" dirty="0" smtClean="0"/>
              <a:t>Influential members of the community</a:t>
            </a:r>
          </a:p>
          <a:p>
            <a:pPr lvl="1"/>
            <a:r>
              <a:rPr lang="en-US" sz="1600" dirty="0" smtClean="0"/>
              <a:t>Community-Based Organizations (CBO’s)</a:t>
            </a:r>
          </a:p>
          <a:p>
            <a:pPr lvl="1"/>
            <a:r>
              <a:rPr lang="en-US" sz="1600" dirty="0" smtClean="0"/>
              <a:t>Local departments of health or related agencies</a:t>
            </a:r>
          </a:p>
          <a:p>
            <a:pPr lvl="1"/>
            <a:r>
              <a:rPr lang="en-US" sz="1600" dirty="0" smtClean="0"/>
              <a:t>Print journalists and broadcast media representatives</a:t>
            </a:r>
          </a:p>
          <a:p>
            <a:pPr marL="349250" lvl="1">
              <a:buFont typeface="Arial" pitchFamily="34" charset="0"/>
              <a:buChar char="•"/>
            </a:pPr>
            <a:r>
              <a:rPr lang="en-US" sz="1600" dirty="0" smtClean="0"/>
              <a:t>A Planning Committee may consist of</a:t>
            </a:r>
          </a:p>
          <a:p>
            <a:pPr marL="749300" lvl="2">
              <a:buFont typeface="Wingdings" pitchFamily="2" charset="2"/>
              <a:buChar char="Ø"/>
            </a:pPr>
            <a:r>
              <a:rPr lang="en-US" sz="1600" dirty="0" smtClean="0"/>
              <a:t>Representatives from all segments of the priority population</a:t>
            </a:r>
          </a:p>
          <a:p>
            <a:pPr marL="749300" lvl="2">
              <a:buFont typeface="Wingdings" pitchFamily="2" charset="2"/>
              <a:buChar char="Ø"/>
            </a:pPr>
            <a:r>
              <a:rPr lang="en-US" sz="1600" dirty="0" smtClean="0"/>
              <a:t>Active community members</a:t>
            </a:r>
          </a:p>
          <a:p>
            <a:pPr marL="749300" lvl="2">
              <a:buFont typeface="Wingdings" pitchFamily="2" charset="2"/>
              <a:buChar char="Ø"/>
            </a:pPr>
            <a:r>
              <a:rPr lang="en-US" sz="1600" dirty="0" smtClean="0"/>
              <a:t>Influential members of the community</a:t>
            </a:r>
          </a:p>
          <a:p>
            <a:pPr marL="749300" lvl="2">
              <a:buFont typeface="Wingdings" pitchFamily="2" charset="2"/>
              <a:buChar char="Ø"/>
            </a:pPr>
            <a:r>
              <a:rPr lang="en-US" sz="1600" dirty="0" smtClean="0"/>
              <a:t>Representatives of the sponsoring agency</a:t>
            </a:r>
          </a:p>
          <a:p>
            <a:pPr marL="749300" lvl="2">
              <a:buFont typeface="Wingdings" pitchFamily="2" charset="2"/>
              <a:buChar char="Ø"/>
            </a:pPr>
            <a:r>
              <a:rPr lang="en-US" sz="1600" dirty="0" smtClean="0"/>
              <a:t>Stakeholders</a:t>
            </a:r>
          </a:p>
          <a:p>
            <a:pPr marL="749300" lvl="2">
              <a:buFont typeface="Wingdings" pitchFamily="2" charset="2"/>
              <a:buChar char="Ø"/>
            </a:pPr>
            <a:r>
              <a:rPr lang="en-US" sz="1600" dirty="0" smtClean="0"/>
              <a:t>Effective leaders</a:t>
            </a:r>
            <a:endParaRPr lang="en-US" sz="16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2.2 Develop Goals &amp; Objectives</a:t>
            </a:r>
            <a:endParaRPr lang="en-US" sz="3600" dirty="0"/>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All successful HE programs begin with the development of appropriate goals and objectives</a:t>
            </a:r>
          </a:p>
          <a:p>
            <a:r>
              <a:rPr lang="en-US" sz="2200" dirty="0" smtClean="0"/>
              <a:t>Goals help to measure a programs’ processes and outcomes.</a:t>
            </a:r>
          </a:p>
          <a:p>
            <a:pPr lvl="1"/>
            <a:r>
              <a:rPr lang="en-US" sz="2200" dirty="0" smtClean="0"/>
              <a:t>Processes might include program components, activities, delivery &amp; time frame</a:t>
            </a:r>
          </a:p>
          <a:p>
            <a:pPr lvl="1"/>
            <a:r>
              <a:rPr lang="en-US" sz="2200" dirty="0" smtClean="0"/>
              <a:t>Outcomes could include short-term changes (knowledge, attitudes, skills, behaviors) or long-term changes (behavior adherence, health status)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a:bodyPr>
          <a:lstStyle/>
          <a:p>
            <a:r>
              <a:rPr lang="en-US" dirty="0" smtClean="0"/>
              <a:t>Plan Health Education</a:t>
            </a:r>
            <a:endParaRPr lang="en-US" dirty="0"/>
          </a:p>
        </p:txBody>
      </p:sp>
      <p:sp>
        <p:nvSpPr>
          <p:cNvPr id="3" name="Content Placeholder 2"/>
          <p:cNvSpPr>
            <a:spLocks noGrp="1"/>
          </p:cNvSpPr>
          <p:nvPr>
            <p:ph idx="1"/>
          </p:nvPr>
        </p:nvSpPr>
        <p:spPr>
          <a:xfrm>
            <a:off x="457200" y="2362200"/>
            <a:ext cx="8229600" cy="4221163"/>
          </a:xfrm>
        </p:spPr>
        <p:txBody>
          <a:bodyPr>
            <a:normAutofit/>
          </a:bodyPr>
          <a:lstStyle/>
          <a:p>
            <a:r>
              <a:rPr lang="en-US" sz="2200" dirty="0" smtClean="0"/>
              <a:t>2.1 Involve priority populations and other stakeholders in the planning process</a:t>
            </a:r>
          </a:p>
          <a:p>
            <a:r>
              <a:rPr lang="en-US" sz="2200" dirty="0" smtClean="0"/>
              <a:t>2.2 Develop goals and objectives</a:t>
            </a:r>
          </a:p>
          <a:p>
            <a:r>
              <a:rPr lang="en-US" sz="2200" dirty="0" smtClean="0"/>
              <a:t>2.3 Select or design strategies and interventions</a:t>
            </a:r>
          </a:p>
          <a:p>
            <a:r>
              <a:rPr lang="en-US" sz="2200" dirty="0" smtClean="0"/>
              <a:t>2.4 Develop a scope and sequence for the delivery of health education</a:t>
            </a:r>
          </a:p>
          <a:p>
            <a:r>
              <a:rPr lang="en-US" sz="2200" dirty="0" smtClean="0"/>
              <a:t>2.5 Address factors that affect implementation</a:t>
            </a:r>
            <a:endParaRPr lang="en-US" sz="22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2.2 Develop Goals &amp; Objectives</a:t>
            </a:r>
            <a:endParaRPr lang="en-US" sz="3600" dirty="0"/>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2.2.1 Use assessment results to inform the planning process</a:t>
            </a:r>
          </a:p>
          <a:p>
            <a:r>
              <a:rPr lang="en-US" sz="2200" dirty="0" smtClean="0"/>
              <a:t>2.2.2 Identify desired outcomes utilizing the needs assessment results</a:t>
            </a:r>
          </a:p>
          <a:p>
            <a:r>
              <a:rPr lang="en-US" sz="2200" dirty="0" smtClean="0"/>
              <a:t>2.2.3 Select planning model(s) for health education</a:t>
            </a:r>
          </a:p>
          <a:p>
            <a:r>
              <a:rPr lang="en-US" sz="2200" dirty="0" smtClean="0"/>
              <a:t>2.2.4 Develop goal statements</a:t>
            </a:r>
          </a:p>
          <a:p>
            <a:r>
              <a:rPr lang="en-US" sz="2200" dirty="0" smtClean="0"/>
              <a:t>2.2.5 Formulate specific, measurable, attainable, realistic, and time-sensitive objectives</a:t>
            </a:r>
          </a:p>
          <a:p>
            <a:r>
              <a:rPr lang="en-US" sz="2200" dirty="0" smtClean="0"/>
              <a:t>2.2.6 Assess resources needed to achieve objectives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(2.2.1) Use Assessment Results to Inform the Planning Process</a:t>
            </a:r>
            <a:endParaRPr lang="en-US" sz="3600" dirty="0"/>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These data will not only justify the program to stakeholders (including potential funders), they will help “sell” the importance of the program to the population of interest</a:t>
            </a:r>
          </a:p>
          <a:p>
            <a:r>
              <a:rPr lang="en-US" sz="2200" dirty="0" smtClean="0"/>
              <a:t>The use of the needs assessment research will help to ensure the development of a program that will avoid pitfalls experienced by others and one that will prevent HE specialists from having to “reinvent the wheel”</a:t>
            </a:r>
          </a:p>
          <a:p>
            <a:r>
              <a:rPr lang="en-US" sz="2200" dirty="0" smtClean="0"/>
              <a:t>Data assists in understanding the breadth and depth of the health issues in a community</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(2.2.2) Identify Desired Outcomes Utilizing the Needs Assessment Results</a:t>
            </a:r>
          </a:p>
        </p:txBody>
      </p:sp>
      <p:sp>
        <p:nvSpPr>
          <p:cNvPr id="3" name="Content Placeholder 2"/>
          <p:cNvSpPr>
            <a:spLocks noGrp="1"/>
          </p:cNvSpPr>
          <p:nvPr>
            <p:ph idx="1"/>
          </p:nvPr>
        </p:nvSpPr>
        <p:spPr>
          <a:xfrm>
            <a:off x="457200" y="2819400"/>
            <a:ext cx="8229600" cy="3687763"/>
          </a:xfrm>
        </p:spPr>
        <p:txBody>
          <a:bodyPr>
            <a:normAutofit/>
          </a:bodyPr>
          <a:lstStyle/>
          <a:p>
            <a:r>
              <a:rPr lang="en-US" sz="2200" dirty="0" smtClean="0"/>
              <a:t>Determine the outcomes to be achieved</a:t>
            </a:r>
          </a:p>
          <a:p>
            <a:pPr lvl="1"/>
            <a:r>
              <a:rPr lang="en-US" sz="2200" dirty="0" smtClean="0"/>
              <a:t>Changing behavioral risks</a:t>
            </a:r>
          </a:p>
          <a:p>
            <a:pPr lvl="1"/>
            <a:r>
              <a:rPr lang="en-US" sz="2200" dirty="0" smtClean="0"/>
              <a:t>Modifying environmental characteristics</a:t>
            </a:r>
          </a:p>
          <a:p>
            <a:pPr lvl="1"/>
            <a:r>
              <a:rPr lang="en-US" sz="2200" dirty="0" smtClean="0"/>
              <a:t>Influencing public policies</a:t>
            </a:r>
          </a:p>
          <a:p>
            <a:pPr lvl="1"/>
            <a:r>
              <a:rPr lang="en-US" sz="2200" dirty="0" smtClean="0"/>
              <a:t>Raising awareness among the media</a:t>
            </a:r>
          </a:p>
          <a:p>
            <a:pPr marL="349250" lvl="1">
              <a:buFont typeface="Arial" pitchFamily="34" charset="0"/>
              <a:buChar char="•"/>
            </a:pPr>
            <a:r>
              <a:rPr lang="en-US" sz="2200" dirty="0" smtClean="0"/>
              <a:t>Data collection without a defined goal for its use wastes both financial and human resources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(2.2.3) Select Planning Model(s) for </a:t>
            </a:r>
            <a:br>
              <a:rPr lang="en-US" sz="3600" dirty="0" smtClean="0"/>
            </a:br>
            <a:r>
              <a:rPr lang="en-US" sz="3600" dirty="0" smtClean="0"/>
              <a:t>Health Education</a:t>
            </a:r>
          </a:p>
        </p:txBody>
      </p:sp>
      <p:sp>
        <p:nvSpPr>
          <p:cNvPr id="3" name="Content Placeholder 2"/>
          <p:cNvSpPr>
            <a:spLocks noGrp="1"/>
          </p:cNvSpPr>
          <p:nvPr>
            <p:ph idx="1"/>
          </p:nvPr>
        </p:nvSpPr>
        <p:spPr>
          <a:xfrm>
            <a:off x="457200" y="2362200"/>
            <a:ext cx="3352800" cy="4144963"/>
          </a:xfrm>
        </p:spPr>
        <p:txBody>
          <a:bodyPr>
            <a:noAutofit/>
          </a:bodyPr>
          <a:lstStyle/>
          <a:p>
            <a:r>
              <a:rPr lang="en-US" sz="1800" dirty="0" smtClean="0"/>
              <a:t>Important Components of Program Planning Include:</a:t>
            </a:r>
          </a:p>
          <a:p>
            <a:pPr lvl="1"/>
            <a:r>
              <a:rPr lang="en-US" sz="1800" dirty="0" smtClean="0"/>
              <a:t>Understanding and engaging the priority population</a:t>
            </a:r>
          </a:p>
          <a:p>
            <a:pPr lvl="1"/>
            <a:r>
              <a:rPr lang="en-US" sz="1800" dirty="0" smtClean="0"/>
              <a:t>Conducting a needs assessment</a:t>
            </a:r>
          </a:p>
          <a:p>
            <a:pPr lvl="1"/>
            <a:r>
              <a:rPr lang="en-US" sz="1800" dirty="0" smtClean="0"/>
              <a:t>Developing goals and objectives</a:t>
            </a:r>
          </a:p>
          <a:p>
            <a:pPr lvl="1"/>
            <a:r>
              <a:rPr lang="en-US" sz="1800" dirty="0" smtClean="0"/>
              <a:t>Creating an intervention</a:t>
            </a:r>
          </a:p>
          <a:p>
            <a:pPr lvl="1"/>
            <a:r>
              <a:rPr lang="en-US" sz="1800" dirty="0" smtClean="0"/>
              <a:t>Implementing the intervention</a:t>
            </a:r>
          </a:p>
          <a:p>
            <a:pPr lvl="1"/>
            <a:r>
              <a:rPr lang="en-US" sz="1800" dirty="0" smtClean="0"/>
              <a:t>Conducting program evaluation</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
        <p:nvSpPr>
          <p:cNvPr id="5" name="Rectangle 4"/>
          <p:cNvSpPr/>
          <p:nvPr/>
        </p:nvSpPr>
        <p:spPr>
          <a:xfrm>
            <a:off x="4114800" y="2438400"/>
            <a:ext cx="4724400" cy="3693319"/>
          </a:xfrm>
          <a:prstGeom prst="rect">
            <a:avLst/>
          </a:prstGeom>
        </p:spPr>
        <p:txBody>
          <a:bodyPr wrap="square">
            <a:spAutoFit/>
          </a:bodyPr>
          <a:lstStyle/>
          <a:p>
            <a:pPr marL="347663" lvl="1" indent="-347663">
              <a:buFont typeface="Arial" pitchFamily="34" charset="0"/>
              <a:buChar char="•"/>
            </a:pPr>
            <a:r>
              <a:rPr lang="en-US" dirty="0" smtClean="0"/>
              <a:t>It is important to select the level of prevention</a:t>
            </a:r>
          </a:p>
          <a:p>
            <a:pPr marL="747713" lvl="2" indent="-347663">
              <a:buFont typeface="Calibri" pitchFamily="34" charset="0"/>
              <a:buChar char="—"/>
            </a:pPr>
            <a:r>
              <a:rPr lang="en-US" dirty="0" smtClean="0"/>
              <a:t>Primary</a:t>
            </a:r>
          </a:p>
          <a:p>
            <a:pPr marL="747713" lvl="2" indent="-347663">
              <a:buFont typeface="Calibri" pitchFamily="34" charset="0"/>
              <a:buChar char="—"/>
            </a:pPr>
            <a:r>
              <a:rPr lang="en-US" dirty="0" smtClean="0"/>
              <a:t>Secondary</a:t>
            </a:r>
          </a:p>
          <a:p>
            <a:pPr marL="747713" lvl="2" indent="-347663">
              <a:buFont typeface="Calibri" pitchFamily="34" charset="0"/>
              <a:buChar char="—"/>
            </a:pPr>
            <a:r>
              <a:rPr lang="en-US" dirty="0" smtClean="0"/>
              <a:t>Tertiary</a:t>
            </a:r>
          </a:p>
          <a:p>
            <a:pPr marL="347663" lvl="2" indent="-347663">
              <a:buFont typeface="Arial" pitchFamily="34" charset="0"/>
              <a:buChar char="•"/>
            </a:pPr>
            <a:r>
              <a:rPr lang="en-US" dirty="0" smtClean="0"/>
              <a:t>It is important to select the level of influence the program will focus</a:t>
            </a:r>
          </a:p>
          <a:p>
            <a:pPr marL="804863" lvl="3" indent="-347663">
              <a:buFont typeface="Calibri" pitchFamily="34" charset="0"/>
              <a:buChar char="—"/>
            </a:pPr>
            <a:r>
              <a:rPr lang="en-US" dirty="0" smtClean="0"/>
              <a:t>Intrapersonal</a:t>
            </a:r>
          </a:p>
          <a:p>
            <a:pPr marL="804863" lvl="3" indent="-347663">
              <a:buFont typeface="Calibri" pitchFamily="34" charset="0"/>
              <a:buChar char="—"/>
            </a:pPr>
            <a:r>
              <a:rPr lang="en-US" dirty="0" smtClean="0"/>
              <a:t>Interpersonal</a:t>
            </a:r>
          </a:p>
          <a:p>
            <a:pPr marL="804863" lvl="3" indent="-347663">
              <a:buFont typeface="Calibri" pitchFamily="34" charset="0"/>
              <a:buChar char="—"/>
            </a:pPr>
            <a:r>
              <a:rPr lang="en-US" dirty="0" smtClean="0"/>
              <a:t>Institutional</a:t>
            </a:r>
          </a:p>
          <a:p>
            <a:pPr marL="804863" lvl="3" indent="-347663">
              <a:buFont typeface="Calibri" pitchFamily="34" charset="0"/>
              <a:buChar char="—"/>
            </a:pPr>
            <a:r>
              <a:rPr lang="en-US" dirty="0" smtClean="0"/>
              <a:t>Organizational</a:t>
            </a:r>
          </a:p>
          <a:p>
            <a:pPr marL="804863" lvl="3" indent="-347663">
              <a:buFont typeface="Calibri" pitchFamily="34" charset="0"/>
              <a:buChar char="—"/>
            </a:pPr>
            <a:r>
              <a:rPr lang="en-US" dirty="0" smtClean="0"/>
              <a:t>Community</a:t>
            </a:r>
          </a:p>
          <a:p>
            <a:pPr marL="804863" lvl="3" indent="-347663">
              <a:buFont typeface="Calibri" pitchFamily="34" charset="0"/>
              <a:buChar char="—"/>
            </a:pPr>
            <a:r>
              <a:rPr lang="en-US" dirty="0" smtClean="0"/>
              <a:t>Policy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(2.2.3) Select Planning Model(s) for </a:t>
            </a:r>
            <a:br>
              <a:rPr lang="en-US" sz="3600" dirty="0" smtClean="0"/>
            </a:br>
            <a:r>
              <a:rPr lang="en-US" sz="3600" dirty="0" smtClean="0"/>
              <a:t>Health Education</a:t>
            </a:r>
          </a:p>
        </p:txBody>
      </p:sp>
      <p:sp>
        <p:nvSpPr>
          <p:cNvPr id="3" name="Content Placeholder 2"/>
          <p:cNvSpPr>
            <a:spLocks noGrp="1"/>
          </p:cNvSpPr>
          <p:nvPr>
            <p:ph idx="1"/>
          </p:nvPr>
        </p:nvSpPr>
        <p:spPr>
          <a:xfrm>
            <a:off x="457200" y="2667000"/>
            <a:ext cx="8382000" cy="3840163"/>
          </a:xfrm>
        </p:spPr>
        <p:txBody>
          <a:bodyPr>
            <a:noAutofit/>
          </a:bodyPr>
          <a:lstStyle/>
          <a:p>
            <a:r>
              <a:rPr lang="en-US" sz="1800" dirty="0" smtClean="0"/>
              <a:t>Programs should be based on sound and appropriate learning and educational theories, and tailored to meet the needs of the participants</a:t>
            </a:r>
          </a:p>
          <a:p>
            <a:r>
              <a:rPr lang="en-US" sz="1800" dirty="0" smtClean="0"/>
              <a:t>Planning models are those that help lay out the program planning steps to ensure that a HE specialist has anticipated potential problems in a program and has developed solutions</a:t>
            </a:r>
          </a:p>
          <a:p>
            <a:r>
              <a:rPr lang="en-US" sz="1800" dirty="0" smtClean="0"/>
              <a:t>Planning models are used early in the planning process to help create an “ideal” or “real world” strategy for future implementation of the program</a:t>
            </a:r>
          </a:p>
          <a:p>
            <a:r>
              <a:rPr lang="en-US" sz="1800" dirty="0" smtClean="0"/>
              <a:t>Other items to consider in intervention design include</a:t>
            </a:r>
          </a:p>
          <a:p>
            <a:pPr lvl="1"/>
            <a:r>
              <a:rPr lang="en-US" sz="1800" dirty="0" smtClean="0"/>
              <a:t>Available resources</a:t>
            </a:r>
          </a:p>
          <a:p>
            <a:pPr lvl="1"/>
            <a:r>
              <a:rPr lang="en-US" sz="1800" dirty="0" smtClean="0"/>
              <a:t>Previously used effective strategies</a:t>
            </a:r>
          </a:p>
          <a:p>
            <a:pPr lvl="1"/>
            <a:r>
              <a:rPr lang="en-US" sz="1800" dirty="0" smtClean="0"/>
              <a:t>Single or multiple strategies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(2.2.3) Select Planning Model(s) for </a:t>
            </a:r>
            <a:br>
              <a:rPr lang="en-US" sz="3600" dirty="0" smtClean="0"/>
            </a:br>
            <a:r>
              <a:rPr lang="en-US" sz="3600" dirty="0" smtClean="0"/>
              <a:t>Health Education</a:t>
            </a:r>
          </a:p>
        </p:txBody>
      </p:sp>
      <p:sp>
        <p:nvSpPr>
          <p:cNvPr id="3" name="Content Placeholder 2"/>
          <p:cNvSpPr>
            <a:spLocks noGrp="1"/>
          </p:cNvSpPr>
          <p:nvPr>
            <p:ph idx="1"/>
          </p:nvPr>
        </p:nvSpPr>
        <p:spPr>
          <a:xfrm>
            <a:off x="457200" y="2667000"/>
            <a:ext cx="8382000" cy="3840163"/>
          </a:xfrm>
        </p:spPr>
        <p:txBody>
          <a:bodyPr>
            <a:noAutofit/>
          </a:bodyPr>
          <a:lstStyle/>
          <a:p>
            <a:r>
              <a:rPr lang="en-US" sz="2200" dirty="0" smtClean="0"/>
              <a:t>Planning Models</a:t>
            </a:r>
          </a:p>
          <a:p>
            <a:pPr lvl="1"/>
            <a:r>
              <a:rPr lang="en-US" sz="2200" dirty="0" smtClean="0"/>
              <a:t>PRECEDE-PROCEED</a:t>
            </a:r>
          </a:p>
          <a:p>
            <a:pPr lvl="1"/>
            <a:r>
              <a:rPr lang="en-US" sz="2200" dirty="0" smtClean="0"/>
              <a:t>MATCH</a:t>
            </a:r>
          </a:p>
          <a:p>
            <a:pPr lvl="1"/>
            <a:r>
              <a:rPr lang="en-US" sz="2200" dirty="0" smtClean="0"/>
              <a:t>Social Marketing for Community-Level Planning</a:t>
            </a:r>
          </a:p>
          <a:p>
            <a:pPr lvl="1"/>
            <a:r>
              <a:rPr lang="en-US" sz="2200" dirty="0" smtClean="0"/>
              <a:t>Health Communication for Community-Level Planning</a:t>
            </a:r>
          </a:p>
          <a:p>
            <a:pPr lvl="1"/>
            <a:r>
              <a:rPr lang="en-US" sz="2200" dirty="0" err="1" smtClean="0"/>
              <a:t>CDCynergy</a:t>
            </a:r>
            <a:endParaRPr lang="en-US" sz="2200" dirty="0" smtClean="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PRECEDE-PROCEED</a:t>
            </a:r>
          </a:p>
        </p:txBody>
      </p:sp>
      <p:sp>
        <p:nvSpPr>
          <p:cNvPr id="3" name="Content Placeholder 2"/>
          <p:cNvSpPr>
            <a:spLocks noGrp="1"/>
          </p:cNvSpPr>
          <p:nvPr>
            <p:ph idx="1"/>
          </p:nvPr>
        </p:nvSpPr>
        <p:spPr>
          <a:xfrm>
            <a:off x="457200" y="2057400"/>
            <a:ext cx="8382000" cy="4449763"/>
          </a:xfrm>
        </p:spPr>
        <p:txBody>
          <a:bodyPr>
            <a:noAutofit/>
          </a:bodyPr>
          <a:lstStyle/>
          <a:p>
            <a:pPr lvl="1">
              <a:buNone/>
            </a:pPr>
            <a:r>
              <a:rPr lang="en-US" sz="2000" dirty="0" smtClean="0"/>
              <a:t>PRECEDE</a:t>
            </a:r>
          </a:p>
          <a:p>
            <a:pPr lvl="2"/>
            <a:r>
              <a:rPr lang="en-US" sz="2000" dirty="0" smtClean="0"/>
              <a:t>Phase 1: </a:t>
            </a:r>
            <a:r>
              <a:rPr lang="en-US" sz="2000" u="sng" dirty="0" smtClean="0"/>
              <a:t>Social Assessment</a:t>
            </a:r>
            <a:r>
              <a:rPr lang="en-US" sz="2000" dirty="0" smtClean="0"/>
              <a:t>: Define the quality of life of the priority population</a:t>
            </a:r>
          </a:p>
          <a:p>
            <a:pPr lvl="2"/>
            <a:r>
              <a:rPr lang="en-US" sz="2000" dirty="0" smtClean="0"/>
              <a:t>Phase 2 : </a:t>
            </a:r>
            <a:r>
              <a:rPr lang="en-US" sz="2000" u="sng" dirty="0" smtClean="0"/>
              <a:t>Epidemiological Assessment</a:t>
            </a:r>
            <a:r>
              <a:rPr lang="en-US" sz="2000" dirty="0" smtClean="0"/>
              <a:t>: identify the health problems of the priority population, and determine and prioritize behavior (individual) and environmental (external) risk factors associated with the health problem</a:t>
            </a:r>
          </a:p>
          <a:p>
            <a:pPr lvl="2"/>
            <a:r>
              <a:rPr lang="en-US" sz="2000" dirty="0" smtClean="0"/>
              <a:t>Phase 3 : </a:t>
            </a:r>
            <a:r>
              <a:rPr lang="en-US" sz="2000" u="sng" dirty="0" smtClean="0"/>
              <a:t>Educational &amp; Ecological Assessment</a:t>
            </a:r>
            <a:r>
              <a:rPr lang="en-US" sz="2000" dirty="0" smtClean="0"/>
              <a:t>: determine predisposing (individual knowledge and affective traits), enabling (those that make possible a change in behavior, such as skills), and reinforcing (feedback and encouragement for a changed behavior, perhaps from significant or important others) factors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PRECEDE-PROCEED</a:t>
            </a:r>
          </a:p>
        </p:txBody>
      </p:sp>
      <p:sp>
        <p:nvSpPr>
          <p:cNvPr id="3" name="Content Placeholder 2"/>
          <p:cNvSpPr>
            <a:spLocks noGrp="1"/>
          </p:cNvSpPr>
          <p:nvPr>
            <p:ph idx="1"/>
          </p:nvPr>
        </p:nvSpPr>
        <p:spPr>
          <a:xfrm>
            <a:off x="457200" y="2057400"/>
            <a:ext cx="8382000" cy="4449763"/>
          </a:xfrm>
        </p:spPr>
        <p:txBody>
          <a:bodyPr>
            <a:noAutofit/>
          </a:bodyPr>
          <a:lstStyle/>
          <a:p>
            <a:pPr lvl="1">
              <a:buNone/>
            </a:pPr>
            <a:r>
              <a:rPr lang="en-US" sz="2200" dirty="0" smtClean="0"/>
              <a:t>PROCEED</a:t>
            </a:r>
          </a:p>
          <a:p>
            <a:pPr lvl="2"/>
            <a:r>
              <a:rPr lang="en-US" sz="2200" dirty="0" smtClean="0"/>
              <a:t>Phase 4 : </a:t>
            </a:r>
            <a:r>
              <a:rPr lang="en-US" sz="2200" u="sng" dirty="0" smtClean="0"/>
              <a:t>Administrative &amp; Policy Assessment</a:t>
            </a:r>
            <a:r>
              <a:rPr lang="en-US" sz="2200" dirty="0" smtClean="0"/>
              <a:t>: determine the resources (funding, staff, other)</a:t>
            </a:r>
          </a:p>
          <a:p>
            <a:pPr lvl="2"/>
            <a:r>
              <a:rPr lang="en-US" sz="2200" dirty="0" smtClean="0"/>
              <a:t>Phase 5 : </a:t>
            </a:r>
            <a:r>
              <a:rPr lang="en-US" sz="2200" u="sng" dirty="0" smtClean="0"/>
              <a:t>Implementation</a:t>
            </a:r>
            <a:r>
              <a:rPr lang="en-US" sz="2200" dirty="0" smtClean="0"/>
              <a:t>: select strategies and activities, begin program</a:t>
            </a:r>
          </a:p>
          <a:p>
            <a:pPr lvl="2"/>
            <a:r>
              <a:rPr lang="en-US" sz="2200" dirty="0" smtClean="0"/>
              <a:t>Phase 6 : </a:t>
            </a:r>
            <a:r>
              <a:rPr lang="en-US" sz="2200" u="sng" dirty="0" smtClean="0"/>
              <a:t>Process Evaluation</a:t>
            </a:r>
            <a:r>
              <a:rPr lang="en-US" sz="2200" dirty="0" smtClean="0"/>
              <a:t>: document program feasibility</a:t>
            </a:r>
          </a:p>
          <a:p>
            <a:pPr lvl="2"/>
            <a:r>
              <a:rPr lang="en-US" sz="2200" dirty="0" smtClean="0"/>
              <a:t>Phase 7 : </a:t>
            </a:r>
            <a:r>
              <a:rPr lang="en-US" sz="2200" u="sng" dirty="0" smtClean="0"/>
              <a:t>Impact Evaluation</a:t>
            </a:r>
            <a:r>
              <a:rPr lang="en-US" sz="2200" dirty="0" smtClean="0"/>
              <a:t>: assess the immediate effect of an intervention</a:t>
            </a:r>
          </a:p>
          <a:p>
            <a:pPr lvl="2"/>
            <a:r>
              <a:rPr lang="en-US" sz="2200" dirty="0" smtClean="0"/>
              <a:t>Phase 8 : </a:t>
            </a:r>
            <a:r>
              <a:rPr lang="en-US" sz="2200" u="sng" dirty="0" smtClean="0"/>
              <a:t>Outcome Evaluation</a:t>
            </a:r>
            <a:r>
              <a:rPr lang="en-US" sz="2200" dirty="0" smtClean="0"/>
              <a:t>: determines whether long-term program goals were met</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(2.2.3) Select Planning Model(s) for </a:t>
            </a:r>
            <a:br>
              <a:rPr lang="en-US" sz="3600" dirty="0" smtClean="0"/>
            </a:br>
            <a:r>
              <a:rPr lang="en-US" sz="3600" dirty="0" smtClean="0"/>
              <a:t>Health Education</a:t>
            </a:r>
          </a:p>
        </p:txBody>
      </p:sp>
      <p:sp>
        <p:nvSpPr>
          <p:cNvPr id="3" name="Content Placeholder 2"/>
          <p:cNvSpPr>
            <a:spLocks noGrp="1"/>
          </p:cNvSpPr>
          <p:nvPr>
            <p:ph idx="1"/>
          </p:nvPr>
        </p:nvSpPr>
        <p:spPr>
          <a:xfrm>
            <a:off x="457200" y="2667000"/>
            <a:ext cx="8382000" cy="3840163"/>
          </a:xfrm>
        </p:spPr>
        <p:txBody>
          <a:bodyPr>
            <a:noAutofit/>
          </a:bodyPr>
          <a:lstStyle/>
          <a:p>
            <a:r>
              <a:rPr lang="en-US" sz="2200" dirty="0" smtClean="0"/>
              <a:t>MATCH</a:t>
            </a:r>
          </a:p>
          <a:p>
            <a:pPr lvl="1"/>
            <a:r>
              <a:rPr lang="en-US" sz="2200" i="1" dirty="0" smtClean="0"/>
              <a:t>Multilevel Approach to Community Health</a:t>
            </a:r>
          </a:p>
          <a:p>
            <a:pPr lvl="2"/>
            <a:r>
              <a:rPr lang="en-US" sz="2200" dirty="0" smtClean="0"/>
              <a:t>Phase 1: Goals selection</a:t>
            </a:r>
          </a:p>
          <a:p>
            <a:pPr lvl="2"/>
            <a:r>
              <a:rPr lang="en-US" sz="2200" dirty="0" smtClean="0"/>
              <a:t>Phase 2: Intervention planning</a:t>
            </a:r>
          </a:p>
          <a:p>
            <a:pPr lvl="2"/>
            <a:r>
              <a:rPr lang="en-US" sz="2200" dirty="0" smtClean="0"/>
              <a:t>Phase 3: Program development</a:t>
            </a:r>
          </a:p>
          <a:p>
            <a:pPr lvl="2"/>
            <a:r>
              <a:rPr lang="en-US" sz="2200" dirty="0" smtClean="0"/>
              <a:t>Phase 4: Implementation preparations</a:t>
            </a:r>
          </a:p>
          <a:p>
            <a:pPr lvl="2"/>
            <a:r>
              <a:rPr lang="en-US" sz="2200" dirty="0" smtClean="0"/>
              <a:t>Phase 5: Evaluation</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(2.2.3) Select Planning Model(s) for </a:t>
            </a:r>
            <a:br>
              <a:rPr lang="en-US" sz="3600" dirty="0" smtClean="0"/>
            </a:br>
            <a:r>
              <a:rPr lang="en-US" sz="3600" dirty="0" smtClean="0"/>
              <a:t>Health Education</a:t>
            </a:r>
          </a:p>
        </p:txBody>
      </p:sp>
      <p:sp>
        <p:nvSpPr>
          <p:cNvPr id="3" name="Content Placeholder 2"/>
          <p:cNvSpPr>
            <a:spLocks noGrp="1"/>
          </p:cNvSpPr>
          <p:nvPr>
            <p:ph idx="1"/>
          </p:nvPr>
        </p:nvSpPr>
        <p:spPr>
          <a:xfrm>
            <a:off x="457200" y="2667000"/>
            <a:ext cx="8382000" cy="3840163"/>
          </a:xfrm>
        </p:spPr>
        <p:txBody>
          <a:bodyPr>
            <a:noAutofit/>
          </a:bodyPr>
          <a:lstStyle/>
          <a:p>
            <a:r>
              <a:rPr lang="en-US" sz="2200" dirty="0" smtClean="0"/>
              <a:t>Social Marketing for Community-Level Planning</a:t>
            </a:r>
          </a:p>
          <a:p>
            <a:pPr lvl="1"/>
            <a:r>
              <a:rPr lang="en-US" sz="2200" dirty="0" smtClean="0"/>
              <a:t>A program planning process designed to influence the voluntary behavior of a specific audience to achieve a social, rather than financial, objective</a:t>
            </a:r>
          </a:p>
          <a:p>
            <a:pPr lvl="1"/>
            <a:r>
              <a:rPr lang="en-US" sz="2200" dirty="0" smtClean="0"/>
              <a:t>Uses basic principles of marketing and includes the “marketing mix” of the 4 P’s</a:t>
            </a:r>
          </a:p>
          <a:p>
            <a:pPr lvl="2"/>
            <a:r>
              <a:rPr lang="en-US" sz="1800" dirty="0" smtClean="0"/>
              <a:t>Price</a:t>
            </a:r>
          </a:p>
          <a:p>
            <a:pPr lvl="2"/>
            <a:r>
              <a:rPr lang="en-US" sz="1800" dirty="0" smtClean="0"/>
              <a:t>Place</a:t>
            </a:r>
          </a:p>
          <a:p>
            <a:pPr lvl="2"/>
            <a:r>
              <a:rPr lang="en-US" sz="1800" dirty="0" smtClean="0"/>
              <a:t>Promotion</a:t>
            </a:r>
          </a:p>
          <a:p>
            <a:pPr lvl="2"/>
            <a:r>
              <a:rPr lang="en-US" sz="1800" dirty="0" smtClean="0"/>
              <a:t>Product</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dirty="0" smtClean="0"/>
              <a:t>The Role of Planning Health Education</a:t>
            </a:r>
            <a:endParaRPr lang="en-US" dirty="0"/>
          </a:p>
        </p:txBody>
      </p:sp>
      <p:sp>
        <p:nvSpPr>
          <p:cNvPr id="3" name="Content Placeholder 2"/>
          <p:cNvSpPr>
            <a:spLocks noGrp="1"/>
          </p:cNvSpPr>
          <p:nvPr>
            <p:ph idx="1"/>
          </p:nvPr>
        </p:nvSpPr>
        <p:spPr>
          <a:xfrm>
            <a:off x="457200" y="2362200"/>
            <a:ext cx="8229600" cy="4221163"/>
          </a:xfrm>
        </p:spPr>
        <p:txBody>
          <a:bodyPr>
            <a:normAutofit/>
          </a:bodyPr>
          <a:lstStyle/>
          <a:p>
            <a:pPr lvl="1"/>
            <a:r>
              <a:rPr lang="en-US" sz="1800" dirty="0" smtClean="0"/>
              <a:t>Program planning begins with the assessment of existing health needs, problems and concerns</a:t>
            </a:r>
          </a:p>
          <a:p>
            <a:pPr lvl="1"/>
            <a:r>
              <a:rPr lang="en-US" sz="1800" dirty="0" smtClean="0"/>
              <a:t>The extent to which these are directly linked to health behaviors determines the specific changes in behaviors for which the program planning process is set in motion</a:t>
            </a:r>
          </a:p>
          <a:p>
            <a:pPr lvl="1"/>
            <a:r>
              <a:rPr lang="en-US" sz="1800" dirty="0" smtClean="0"/>
              <a:t>Relevant people are identified and involved in the project, objectives are established, educational methods are selected, and resources are located</a:t>
            </a:r>
          </a:p>
          <a:p>
            <a:pPr lvl="1"/>
            <a:r>
              <a:rPr lang="en-US" sz="1800" dirty="0" smtClean="0"/>
              <a:t>It is within this process that planning for program evaluation begins as well</a:t>
            </a:r>
            <a:endParaRPr lang="en-US" sz="18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(2.2.3) Select Planning Model(s) for </a:t>
            </a:r>
            <a:br>
              <a:rPr lang="en-US" sz="3600" dirty="0" smtClean="0"/>
            </a:br>
            <a:r>
              <a:rPr lang="en-US" sz="3600" dirty="0" smtClean="0"/>
              <a:t>Health Education</a:t>
            </a:r>
          </a:p>
        </p:txBody>
      </p:sp>
      <p:sp>
        <p:nvSpPr>
          <p:cNvPr id="3" name="Content Placeholder 2"/>
          <p:cNvSpPr>
            <a:spLocks noGrp="1"/>
          </p:cNvSpPr>
          <p:nvPr>
            <p:ph idx="1"/>
          </p:nvPr>
        </p:nvSpPr>
        <p:spPr>
          <a:xfrm>
            <a:off x="457200" y="2667000"/>
            <a:ext cx="8382000" cy="3840163"/>
          </a:xfrm>
        </p:spPr>
        <p:txBody>
          <a:bodyPr>
            <a:noAutofit/>
          </a:bodyPr>
          <a:lstStyle/>
          <a:p>
            <a:r>
              <a:rPr lang="en-US" sz="2200" dirty="0" smtClean="0"/>
              <a:t>Health Communication for Community-Level Planning</a:t>
            </a:r>
          </a:p>
          <a:p>
            <a:pPr lvl="1"/>
            <a:r>
              <a:rPr lang="en-US" sz="2200" dirty="0" smtClean="0"/>
              <a:t>The process of informing a priority population about a health issue</a:t>
            </a:r>
          </a:p>
          <a:p>
            <a:pPr lvl="1"/>
            <a:r>
              <a:rPr lang="en-US" sz="2200" dirty="0" smtClean="0"/>
              <a:t>Includes many methods including media advocacy, written materials, and other forms of interactive communication</a:t>
            </a:r>
          </a:p>
          <a:p>
            <a:pPr lvl="1"/>
            <a:r>
              <a:rPr lang="en-US" sz="2200" dirty="0" smtClean="0"/>
              <a:t>Uses interpersonal, small group, organizational, community and mass media channels</a:t>
            </a:r>
          </a:p>
          <a:p>
            <a:pPr lvl="1"/>
            <a:r>
              <a:rPr lang="en-US" sz="2200" dirty="0" smtClean="0"/>
              <a:t>One example of health communication is </a:t>
            </a:r>
            <a:r>
              <a:rPr lang="en-US" sz="2200" dirty="0" err="1" smtClean="0"/>
              <a:t>CDCynergy</a:t>
            </a:r>
            <a:endParaRPr lang="en-US" sz="2200" dirty="0" smtClean="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(2.2.3) Select Planning Model(s) for </a:t>
            </a:r>
            <a:br>
              <a:rPr lang="en-US" sz="3600" dirty="0" smtClean="0"/>
            </a:br>
            <a:r>
              <a:rPr lang="en-US" sz="3600" dirty="0" smtClean="0"/>
              <a:t>Health Education</a:t>
            </a:r>
          </a:p>
        </p:txBody>
      </p:sp>
      <p:sp>
        <p:nvSpPr>
          <p:cNvPr id="3" name="Content Placeholder 2"/>
          <p:cNvSpPr>
            <a:spLocks noGrp="1"/>
          </p:cNvSpPr>
          <p:nvPr>
            <p:ph idx="1"/>
          </p:nvPr>
        </p:nvSpPr>
        <p:spPr>
          <a:xfrm>
            <a:off x="457200" y="2667000"/>
            <a:ext cx="8382000" cy="3840163"/>
          </a:xfrm>
        </p:spPr>
        <p:txBody>
          <a:bodyPr>
            <a:noAutofit/>
          </a:bodyPr>
          <a:lstStyle/>
          <a:p>
            <a:r>
              <a:rPr lang="en-US" sz="2200" dirty="0" err="1" smtClean="0"/>
              <a:t>CDCynergy</a:t>
            </a:r>
            <a:endParaRPr lang="en-US" sz="2200" dirty="0" smtClean="0"/>
          </a:p>
          <a:p>
            <a:pPr lvl="1"/>
            <a:r>
              <a:rPr lang="en-US" sz="2200" dirty="0" smtClean="0"/>
              <a:t>Phase 1: Define and describe the problem</a:t>
            </a:r>
          </a:p>
          <a:p>
            <a:pPr lvl="1"/>
            <a:r>
              <a:rPr lang="en-US" sz="2200" dirty="0" smtClean="0"/>
              <a:t>Phase 2: Analyze the problem</a:t>
            </a:r>
          </a:p>
          <a:p>
            <a:pPr lvl="1"/>
            <a:r>
              <a:rPr lang="en-US" sz="2200" dirty="0" smtClean="0"/>
              <a:t>Phase 3: Identify and profile the audience</a:t>
            </a:r>
          </a:p>
          <a:p>
            <a:pPr lvl="1"/>
            <a:r>
              <a:rPr lang="en-US" sz="2200" dirty="0" smtClean="0"/>
              <a:t>Phase 4: Develop communication strategies</a:t>
            </a:r>
          </a:p>
          <a:p>
            <a:pPr lvl="1"/>
            <a:r>
              <a:rPr lang="en-US" sz="2200" dirty="0" smtClean="0"/>
              <a:t>Phase 5: Develop evaluation plans</a:t>
            </a:r>
          </a:p>
          <a:p>
            <a:pPr lvl="1"/>
            <a:r>
              <a:rPr lang="en-US" sz="2200" dirty="0" smtClean="0"/>
              <a:t>Phase 6: Launch the plan and obtain feedback</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(2.2.4) Develop Goal Statements</a:t>
            </a:r>
          </a:p>
        </p:txBody>
      </p:sp>
      <p:sp>
        <p:nvSpPr>
          <p:cNvPr id="3" name="Content Placeholder 2"/>
          <p:cNvSpPr>
            <a:spLocks noGrp="1"/>
          </p:cNvSpPr>
          <p:nvPr>
            <p:ph idx="1"/>
          </p:nvPr>
        </p:nvSpPr>
        <p:spPr>
          <a:xfrm>
            <a:off x="457200" y="2362200"/>
            <a:ext cx="8229600" cy="4144963"/>
          </a:xfrm>
        </p:spPr>
        <p:txBody>
          <a:bodyPr>
            <a:noAutofit/>
          </a:bodyPr>
          <a:lstStyle/>
          <a:p>
            <a:r>
              <a:rPr lang="en-US" sz="2000" dirty="0" smtClean="0"/>
              <a:t>Mission Statement: encompasses the distinctive purpose and unique “reason for being” of a program. It can be one sentence or a short narrative that broadly defines the purpose. They are enduring over time and identify the scope or focus of the organization or program</a:t>
            </a:r>
          </a:p>
          <a:p>
            <a:pPr lvl="1"/>
            <a:r>
              <a:rPr lang="en-US" sz="2000" i="1" dirty="0" smtClean="0"/>
              <a:t>The mission of the South County Senior Services is to provide easy access to health information and health care resources to senior citizens in South County</a:t>
            </a:r>
          </a:p>
          <a:p>
            <a:r>
              <a:rPr lang="en-US" sz="2000" dirty="0" smtClean="0"/>
              <a:t>Goals: general, long-term statements of desired program outcomes and provide the direction upon which all objectives are based</a:t>
            </a:r>
          </a:p>
          <a:p>
            <a:pPr lvl="1"/>
            <a:r>
              <a:rPr lang="en-US" sz="2000" i="1" dirty="0" smtClean="0"/>
              <a:t>Reduce the number of obesity-related type 2 diabetes cases in Caucasian men</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200" dirty="0" smtClean="0"/>
              <a:t>(2.2.5) Formulate SMART Objectives</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Objectives are usually written to include “</a:t>
            </a:r>
            <a:r>
              <a:rPr lang="en-US" sz="2200" b="1" i="1" dirty="0" smtClean="0"/>
              <a:t>Who</a:t>
            </a:r>
            <a:r>
              <a:rPr lang="en-US" sz="2200" i="1" dirty="0" smtClean="0"/>
              <a:t> will do </a:t>
            </a:r>
            <a:r>
              <a:rPr lang="en-US" sz="2200" b="1" i="1" dirty="0" smtClean="0"/>
              <a:t>How</a:t>
            </a:r>
            <a:r>
              <a:rPr lang="en-US" sz="2200" i="1" dirty="0" smtClean="0"/>
              <a:t> much of </a:t>
            </a:r>
            <a:r>
              <a:rPr lang="en-US" sz="2200" b="1" i="1" dirty="0" smtClean="0"/>
              <a:t>What</a:t>
            </a:r>
            <a:r>
              <a:rPr lang="en-US" sz="2200" i="1" dirty="0" smtClean="0"/>
              <a:t> by </a:t>
            </a:r>
            <a:r>
              <a:rPr lang="en-US" sz="2200" b="1" i="1" dirty="0" smtClean="0"/>
              <a:t>When</a:t>
            </a:r>
            <a:r>
              <a:rPr lang="en-US" sz="2200" i="1" dirty="0" smtClean="0"/>
              <a:t>”</a:t>
            </a:r>
          </a:p>
          <a:p>
            <a:r>
              <a:rPr lang="en-US" sz="2200" dirty="0" smtClean="0"/>
              <a:t>Use verbs that show action</a:t>
            </a:r>
          </a:p>
          <a:p>
            <a:r>
              <a:rPr lang="en-US" sz="2200" dirty="0" smtClean="0"/>
              <a:t>Objectives should be</a:t>
            </a:r>
          </a:p>
          <a:p>
            <a:pPr lvl="1"/>
            <a:r>
              <a:rPr lang="en-US" sz="2200" dirty="0" smtClean="0"/>
              <a:t>Clear statements</a:t>
            </a:r>
          </a:p>
          <a:p>
            <a:pPr lvl="1"/>
            <a:r>
              <a:rPr lang="en-US" sz="2200" dirty="0" smtClean="0"/>
              <a:t>Include just one indicator</a:t>
            </a:r>
          </a:p>
          <a:p>
            <a:pPr lvl="1"/>
            <a:r>
              <a:rPr lang="en-US" sz="2200" dirty="0" smtClean="0"/>
              <a:t>State reasonable time frames</a:t>
            </a:r>
          </a:p>
          <a:p>
            <a:pPr lvl="1"/>
            <a:r>
              <a:rPr lang="en-US" sz="2200" dirty="0" smtClean="0"/>
              <a:t>Be state in terms of performance, not effort</a:t>
            </a:r>
          </a:p>
          <a:p>
            <a:pPr lvl="1"/>
            <a:r>
              <a:rPr lang="en-US" sz="2200" dirty="0" smtClean="0"/>
              <a:t>Be realistic and within the control of those responsible</a:t>
            </a:r>
          </a:p>
          <a:p>
            <a:pPr lvl="1"/>
            <a:r>
              <a:rPr lang="en-US" sz="2200" dirty="0" smtClean="0"/>
              <a:t>Be relevant, logical, feasible, observable, and measurable</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200" dirty="0" smtClean="0"/>
              <a:t>(2.2.5) Formulate SMART Objectives</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Types of Objectives</a:t>
            </a:r>
          </a:p>
          <a:p>
            <a:pPr lvl="1"/>
            <a:r>
              <a:rPr lang="en-US" sz="2200" u="sng" dirty="0" smtClean="0"/>
              <a:t>Program or Outcome Objectives</a:t>
            </a:r>
            <a:r>
              <a:rPr lang="en-US" sz="2200" dirty="0" smtClean="0"/>
              <a:t>: specific to the change in health status that the educator wants to accomplish at a given time</a:t>
            </a:r>
          </a:p>
          <a:p>
            <a:pPr lvl="1"/>
            <a:r>
              <a:rPr lang="en-US" sz="2200" u="sng" dirty="0" smtClean="0"/>
              <a:t>Environmental Objectives</a:t>
            </a:r>
            <a:r>
              <a:rPr lang="en-US" sz="2200" dirty="0" smtClean="0"/>
              <a:t>: refer to environmental or non-behavioral influences on a health problem</a:t>
            </a:r>
          </a:p>
          <a:p>
            <a:pPr lvl="1"/>
            <a:r>
              <a:rPr lang="en-US" sz="2200" u="sng" dirty="0" smtClean="0"/>
              <a:t>Behavioral Objectives</a:t>
            </a:r>
            <a:r>
              <a:rPr lang="en-US" sz="2200" dirty="0" smtClean="0"/>
              <a:t>: behaviors or actions that the population will engage in to resolve the problem</a:t>
            </a:r>
          </a:p>
          <a:p>
            <a:pPr lvl="1"/>
            <a:r>
              <a:rPr lang="en-US" sz="2200" u="sng" dirty="0" smtClean="0"/>
              <a:t>Learning Objectives</a:t>
            </a:r>
            <a:r>
              <a:rPr lang="en-US" sz="2200" dirty="0" smtClean="0"/>
              <a:t>: short term, specific descriptions of behavioral (cognition, affective, and skill dimensions)</a:t>
            </a:r>
          </a:p>
          <a:p>
            <a:pPr lvl="1"/>
            <a:r>
              <a:rPr lang="en-US" sz="2200" u="sng" dirty="0" smtClean="0"/>
              <a:t>Administrative Objectives</a:t>
            </a:r>
            <a:r>
              <a:rPr lang="en-US" sz="2200" dirty="0" smtClean="0"/>
              <a:t>: the tasks program facilitators must accomplish for the program to succeed</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14400"/>
          </a:xfrm>
        </p:spPr>
        <p:txBody>
          <a:bodyPr>
            <a:noAutofit/>
          </a:bodyPr>
          <a:lstStyle/>
          <a:p>
            <a:r>
              <a:rPr lang="en-US" sz="3200" dirty="0" smtClean="0"/>
              <a:t>(2.2.5) Formulate SMART Objectives: </a:t>
            </a:r>
            <a:br>
              <a:rPr lang="en-US" sz="3200" dirty="0" smtClean="0"/>
            </a:br>
            <a:r>
              <a:rPr lang="en-US" sz="3200" dirty="0" smtClean="0"/>
              <a:t>Types of Objectives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graphicFrame>
        <p:nvGraphicFramePr>
          <p:cNvPr id="6" name="Content Placeholder 5"/>
          <p:cNvGraphicFramePr>
            <a:graphicFrameLocks noGrp="1"/>
          </p:cNvGraphicFramePr>
          <p:nvPr>
            <p:ph idx="1"/>
          </p:nvPr>
        </p:nvGraphicFramePr>
        <p:xfrm>
          <a:off x="457200" y="2209800"/>
          <a:ext cx="8382000" cy="4485640"/>
        </p:xfrm>
        <a:graphic>
          <a:graphicData uri="http://schemas.openxmlformats.org/drawingml/2006/table">
            <a:tbl>
              <a:tblPr firstRow="1" bandRow="1">
                <a:tableStyleId>{5C22544A-7EE6-4342-B048-85BDC9FD1C3A}</a:tableStyleId>
              </a:tblPr>
              <a:tblGrid>
                <a:gridCol w="2794000"/>
                <a:gridCol w="2794000"/>
                <a:gridCol w="2794000"/>
              </a:tblGrid>
              <a:tr h="370840">
                <a:tc>
                  <a:txBody>
                    <a:bodyPr/>
                    <a:lstStyle/>
                    <a:p>
                      <a:r>
                        <a:rPr lang="en-US" dirty="0" smtClean="0"/>
                        <a:t>Objective3</a:t>
                      </a:r>
                      <a:endParaRPr lang="en-US" dirty="0"/>
                    </a:p>
                  </a:txBody>
                  <a:tcPr/>
                </a:tc>
                <a:tc>
                  <a:txBody>
                    <a:bodyPr/>
                    <a:lstStyle/>
                    <a:p>
                      <a:r>
                        <a:rPr lang="en-US" dirty="0" smtClean="0"/>
                        <a:t>Result</a:t>
                      </a:r>
                      <a:endParaRPr lang="en-US" dirty="0"/>
                    </a:p>
                  </a:txBody>
                  <a:tcPr/>
                </a:tc>
                <a:tc>
                  <a:txBody>
                    <a:bodyPr/>
                    <a:lstStyle/>
                    <a:p>
                      <a:r>
                        <a:rPr lang="en-US" dirty="0" smtClean="0"/>
                        <a:t>Evaluation</a:t>
                      </a:r>
                      <a:endParaRPr lang="en-US" dirty="0"/>
                    </a:p>
                  </a:txBody>
                  <a:tcPr/>
                </a:tc>
              </a:tr>
              <a:tr h="370840">
                <a:tc>
                  <a:txBody>
                    <a:bodyPr/>
                    <a:lstStyle/>
                    <a:p>
                      <a:r>
                        <a:rPr lang="en-US" dirty="0" smtClean="0"/>
                        <a:t>Program Objective</a:t>
                      </a:r>
                      <a:endParaRPr lang="en-US" dirty="0"/>
                    </a:p>
                  </a:txBody>
                  <a:tcPr/>
                </a:tc>
                <a:tc>
                  <a:txBody>
                    <a:bodyPr/>
                    <a:lstStyle/>
                    <a:p>
                      <a:r>
                        <a:rPr lang="en-US" dirty="0" smtClean="0"/>
                        <a:t>Changes in morbidity,</a:t>
                      </a:r>
                      <a:r>
                        <a:rPr lang="en-US" baseline="0" dirty="0" smtClean="0"/>
                        <a:t> mortality, quality of life</a:t>
                      </a:r>
                      <a:endParaRPr lang="en-US" dirty="0"/>
                    </a:p>
                  </a:txBody>
                  <a:tcPr/>
                </a:tc>
                <a:tc>
                  <a:txBody>
                    <a:bodyPr/>
                    <a:lstStyle/>
                    <a:p>
                      <a:r>
                        <a:rPr lang="en-US" sz="1400" dirty="0" smtClean="0"/>
                        <a:t>What is the outcome?</a:t>
                      </a:r>
                      <a:r>
                        <a:rPr lang="en-US" sz="1400" baseline="0" dirty="0" smtClean="0"/>
                        <a:t> Is there a change in health status and is it attributed to the program?</a:t>
                      </a:r>
                      <a:endParaRPr lang="en-US" sz="1400" dirty="0"/>
                    </a:p>
                  </a:txBody>
                  <a:tcPr/>
                </a:tc>
              </a:tr>
              <a:tr h="370840">
                <a:tc>
                  <a:txBody>
                    <a:bodyPr/>
                    <a:lstStyle/>
                    <a:p>
                      <a:r>
                        <a:rPr lang="en-US" dirty="0" smtClean="0"/>
                        <a:t>Environmental Objective</a:t>
                      </a:r>
                      <a:endParaRPr lang="en-US" dirty="0"/>
                    </a:p>
                  </a:txBody>
                  <a:tcPr/>
                </a:tc>
                <a:tc>
                  <a:txBody>
                    <a:bodyPr/>
                    <a:lstStyle/>
                    <a:p>
                      <a:r>
                        <a:rPr lang="en-US" dirty="0" smtClean="0"/>
                        <a:t>Changes in environment</a:t>
                      </a:r>
                      <a:endParaRPr lang="en-US" dirty="0"/>
                    </a:p>
                  </a:txBody>
                  <a:tcPr/>
                </a:tc>
                <a:tc>
                  <a:txBody>
                    <a:bodyPr/>
                    <a:lstStyle/>
                    <a:p>
                      <a:r>
                        <a:rPr lang="en-US" sz="1400" dirty="0" smtClean="0"/>
                        <a:t>How has the environment changed to improve behavior</a:t>
                      </a:r>
                      <a:r>
                        <a:rPr lang="en-US" sz="1400" baseline="0" dirty="0" smtClean="0"/>
                        <a:t> and health?</a:t>
                      </a:r>
                      <a:endParaRPr lang="en-US" sz="1400" dirty="0"/>
                    </a:p>
                  </a:txBody>
                  <a:tcPr/>
                </a:tc>
              </a:tr>
              <a:tr h="370840">
                <a:tc>
                  <a:txBody>
                    <a:bodyPr/>
                    <a:lstStyle/>
                    <a:p>
                      <a:r>
                        <a:rPr lang="en-US" dirty="0" smtClean="0"/>
                        <a:t>Behavioral Objective</a:t>
                      </a:r>
                      <a:endParaRPr lang="en-US" dirty="0"/>
                    </a:p>
                  </a:txBody>
                  <a:tcPr/>
                </a:tc>
                <a:tc>
                  <a:txBody>
                    <a:bodyPr/>
                    <a:lstStyle/>
                    <a:p>
                      <a:r>
                        <a:rPr lang="en-US" dirty="0" smtClean="0"/>
                        <a:t>Changes in behavior, behavioral adaptation</a:t>
                      </a:r>
                      <a:endParaRPr lang="en-US" dirty="0"/>
                    </a:p>
                  </a:txBody>
                  <a:tcPr/>
                </a:tc>
                <a:tc>
                  <a:txBody>
                    <a:bodyPr/>
                    <a:lstStyle/>
                    <a:p>
                      <a:r>
                        <a:rPr lang="en-US" sz="1400" dirty="0" smtClean="0"/>
                        <a:t>What is the impact? Is there adoption of a new healthier behavior</a:t>
                      </a:r>
                      <a:r>
                        <a:rPr lang="en-US" sz="1400" baseline="0" dirty="0" smtClean="0"/>
                        <a:t> and can it be attributed to the program?</a:t>
                      </a:r>
                      <a:endParaRPr lang="en-US" sz="1400" dirty="0"/>
                    </a:p>
                  </a:txBody>
                  <a:tcPr/>
                </a:tc>
              </a:tr>
              <a:tr h="370840">
                <a:tc>
                  <a:txBody>
                    <a:bodyPr/>
                    <a:lstStyle/>
                    <a:p>
                      <a:r>
                        <a:rPr lang="en-US" dirty="0" smtClean="0"/>
                        <a:t>Learning Objective</a:t>
                      </a:r>
                      <a:endParaRPr lang="en-US" dirty="0"/>
                    </a:p>
                  </a:txBody>
                  <a:tcPr/>
                </a:tc>
                <a:tc>
                  <a:txBody>
                    <a:bodyPr/>
                    <a:lstStyle/>
                    <a:p>
                      <a:r>
                        <a:rPr lang="en-US" dirty="0" smtClean="0"/>
                        <a:t>Changes in knowledge, attitude,</a:t>
                      </a:r>
                      <a:r>
                        <a:rPr lang="en-US" baseline="0" dirty="0" smtClean="0"/>
                        <a:t> practices, etc</a:t>
                      </a:r>
                      <a:endParaRPr lang="en-US" dirty="0"/>
                    </a:p>
                  </a:txBody>
                  <a:tcPr/>
                </a:tc>
                <a:tc>
                  <a:txBody>
                    <a:bodyPr/>
                    <a:lstStyle/>
                    <a:p>
                      <a:r>
                        <a:rPr lang="en-US" sz="1400" dirty="0" smtClean="0"/>
                        <a:t>Is there the requisite change in knowledge, attitudes,</a:t>
                      </a:r>
                      <a:r>
                        <a:rPr lang="en-US" sz="1400" baseline="0" dirty="0" smtClean="0"/>
                        <a:t> habits, and skills needed for behavior change?</a:t>
                      </a:r>
                      <a:endParaRPr lang="en-US" sz="1400" dirty="0"/>
                    </a:p>
                  </a:txBody>
                  <a:tcPr/>
                </a:tc>
              </a:tr>
              <a:tr h="370840">
                <a:tc>
                  <a:txBody>
                    <a:bodyPr/>
                    <a:lstStyle/>
                    <a:p>
                      <a:r>
                        <a:rPr lang="en-US" dirty="0" smtClean="0"/>
                        <a:t>Administrative</a:t>
                      </a:r>
                      <a:r>
                        <a:rPr lang="en-US" baseline="0" dirty="0" smtClean="0"/>
                        <a:t> </a:t>
                      </a:r>
                      <a:r>
                        <a:rPr lang="en-US" dirty="0" smtClean="0"/>
                        <a:t>Objective</a:t>
                      </a:r>
                      <a:endParaRPr lang="en-US" dirty="0"/>
                    </a:p>
                  </a:txBody>
                  <a:tcPr/>
                </a:tc>
                <a:tc>
                  <a:txBody>
                    <a:bodyPr/>
                    <a:lstStyle/>
                    <a:p>
                      <a:r>
                        <a:rPr lang="en-US" dirty="0" smtClean="0"/>
                        <a:t>Adherence to time line tasks,</a:t>
                      </a:r>
                      <a:r>
                        <a:rPr lang="en-US" baseline="0" dirty="0" smtClean="0"/>
                        <a:t> completion of activities, efficient use of resources</a:t>
                      </a:r>
                      <a:endParaRPr lang="en-US" dirty="0"/>
                    </a:p>
                  </a:txBody>
                  <a:tcPr/>
                </a:tc>
                <a:tc>
                  <a:txBody>
                    <a:bodyPr/>
                    <a:lstStyle/>
                    <a:p>
                      <a:r>
                        <a:rPr lang="en-US" sz="1400" dirty="0" smtClean="0"/>
                        <a:t>Is the program working? Are people attending? Are the methods appropriate?</a:t>
                      </a:r>
                      <a:endParaRPr lang="en-US" sz="1400" dirty="0"/>
                    </a:p>
                  </a:txBody>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4000" dirty="0" smtClean="0"/>
              <a:t>2.3 Select or Design Strategies </a:t>
            </a:r>
            <a:br>
              <a:rPr lang="en-US" sz="4000" dirty="0" smtClean="0"/>
            </a:br>
            <a:r>
              <a:rPr lang="en-US" sz="4000" dirty="0" smtClean="0"/>
              <a:t>&amp; Interventions</a:t>
            </a:r>
            <a:endParaRPr lang="en-US" sz="4000" dirty="0"/>
          </a:p>
        </p:txBody>
      </p:sp>
      <p:sp>
        <p:nvSpPr>
          <p:cNvPr id="3" name="Content Placeholder 2"/>
          <p:cNvSpPr>
            <a:spLocks noGrp="1"/>
          </p:cNvSpPr>
          <p:nvPr>
            <p:ph idx="1"/>
          </p:nvPr>
        </p:nvSpPr>
        <p:spPr>
          <a:xfrm>
            <a:off x="457200" y="2362200"/>
            <a:ext cx="8229600" cy="4144963"/>
          </a:xfrm>
        </p:spPr>
        <p:txBody>
          <a:bodyPr>
            <a:normAutofit/>
          </a:bodyPr>
          <a:lstStyle/>
          <a:p>
            <a:r>
              <a:rPr lang="en-US" sz="2000" dirty="0" smtClean="0"/>
              <a:t>2.3.1 Assess efficacy of various strategies to ensure consistency with objectives</a:t>
            </a:r>
          </a:p>
          <a:p>
            <a:r>
              <a:rPr lang="en-US" sz="2000" dirty="0" smtClean="0"/>
              <a:t>2.3.2 Design theory-based strategies and interventions to achieve stated objectives</a:t>
            </a:r>
          </a:p>
          <a:p>
            <a:r>
              <a:rPr lang="en-US" sz="2000" dirty="0" smtClean="0"/>
              <a:t>2.3.3 Select a variety of strategies and interventions to achieve stated objectives</a:t>
            </a:r>
          </a:p>
          <a:p>
            <a:r>
              <a:rPr lang="en-US" sz="2000" dirty="0" smtClean="0"/>
              <a:t>2.3.4 Comply with legal and ethical principles in designing strategies and interventions</a:t>
            </a:r>
          </a:p>
          <a:p>
            <a:r>
              <a:rPr lang="en-US" sz="2000" dirty="0" smtClean="0"/>
              <a:t>2.3.5 Apply principles of cultural competence in selecting and designing strategies and interventions</a:t>
            </a:r>
          </a:p>
          <a:p>
            <a:r>
              <a:rPr lang="en-US" sz="2000" dirty="0" smtClean="0"/>
              <a:t>2.3.6 Pilot test strategies and interventions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200" dirty="0" smtClean="0"/>
              <a:t>(2.3.3) Select a Variety of Strategies and Interventions To Achieve Stated Objectives</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Strategies</a:t>
            </a:r>
          </a:p>
          <a:p>
            <a:pPr lvl="1"/>
            <a:r>
              <a:rPr lang="en-US" sz="2200" dirty="0" smtClean="0"/>
              <a:t>Educational</a:t>
            </a:r>
          </a:p>
          <a:p>
            <a:pPr lvl="1"/>
            <a:r>
              <a:rPr lang="en-US" sz="2200" dirty="0" smtClean="0"/>
              <a:t>Health Engineering</a:t>
            </a:r>
          </a:p>
          <a:p>
            <a:pPr lvl="1"/>
            <a:r>
              <a:rPr lang="en-US" sz="2200" dirty="0" smtClean="0"/>
              <a:t>Community Mobilization</a:t>
            </a:r>
          </a:p>
          <a:p>
            <a:pPr lvl="1"/>
            <a:r>
              <a:rPr lang="en-US" sz="2200" dirty="0" smtClean="0"/>
              <a:t>Health Communication</a:t>
            </a:r>
          </a:p>
          <a:p>
            <a:pPr lvl="1"/>
            <a:r>
              <a:rPr lang="en-US" sz="2200" dirty="0" smtClean="0"/>
              <a:t>Health Policy &amp; Enforcement</a:t>
            </a:r>
          </a:p>
          <a:p>
            <a:pPr lvl="1"/>
            <a:r>
              <a:rPr lang="en-US" sz="2200" dirty="0" smtClean="0"/>
              <a:t>Health-Related Community Service</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200" dirty="0" smtClean="0"/>
              <a:t>(2.3.3) Select a Variety of Strategies and Interventions To Achieve Stated Objectives</a:t>
            </a:r>
          </a:p>
        </p:txBody>
      </p:sp>
      <p:sp>
        <p:nvSpPr>
          <p:cNvPr id="3" name="Content Placeholder 2"/>
          <p:cNvSpPr>
            <a:spLocks noGrp="1"/>
          </p:cNvSpPr>
          <p:nvPr>
            <p:ph idx="1"/>
          </p:nvPr>
        </p:nvSpPr>
        <p:spPr>
          <a:xfrm>
            <a:off x="609600" y="3429000"/>
            <a:ext cx="8001000" cy="3078163"/>
          </a:xfrm>
        </p:spPr>
        <p:txBody>
          <a:bodyPr numCol="2">
            <a:normAutofit/>
          </a:bodyPr>
          <a:lstStyle/>
          <a:p>
            <a:pPr lvl="2"/>
            <a:r>
              <a:rPr lang="en-US" sz="1800" dirty="0" smtClean="0"/>
              <a:t>Audiovisual materials</a:t>
            </a:r>
          </a:p>
          <a:p>
            <a:pPr lvl="2"/>
            <a:r>
              <a:rPr lang="en-US" sz="1800" dirty="0" smtClean="0"/>
              <a:t>Printed materials</a:t>
            </a:r>
          </a:p>
          <a:p>
            <a:pPr lvl="2"/>
            <a:r>
              <a:rPr lang="en-US" sz="1800" dirty="0" smtClean="0"/>
              <a:t>E-Learning courses</a:t>
            </a:r>
          </a:p>
          <a:p>
            <a:pPr lvl="2"/>
            <a:r>
              <a:rPr lang="en-US" sz="1800" dirty="0" smtClean="0"/>
              <a:t>Social networking</a:t>
            </a:r>
          </a:p>
          <a:p>
            <a:pPr lvl="2"/>
            <a:r>
              <a:rPr lang="en-US" sz="1800" dirty="0" smtClean="0"/>
              <a:t>Classroom techniques</a:t>
            </a:r>
          </a:p>
          <a:p>
            <a:pPr lvl="2"/>
            <a:r>
              <a:rPr lang="en-US" sz="1800" dirty="0" smtClean="0"/>
              <a:t>Brainstorming</a:t>
            </a:r>
          </a:p>
          <a:p>
            <a:pPr lvl="2"/>
            <a:r>
              <a:rPr lang="en-US" sz="1800" dirty="0" smtClean="0"/>
              <a:t>Case studies</a:t>
            </a:r>
          </a:p>
          <a:p>
            <a:pPr lvl="2"/>
            <a:r>
              <a:rPr lang="en-US" sz="1800" dirty="0" smtClean="0"/>
              <a:t>Lectures</a:t>
            </a:r>
          </a:p>
          <a:p>
            <a:pPr lvl="2"/>
            <a:r>
              <a:rPr lang="en-US" sz="1800" dirty="0" smtClean="0"/>
              <a:t>Panel discussions</a:t>
            </a:r>
          </a:p>
          <a:p>
            <a:pPr marL="625475" lvl="2" indent="288925"/>
            <a:r>
              <a:rPr lang="en-US" sz="1800" dirty="0" smtClean="0"/>
              <a:t>Role playing</a:t>
            </a:r>
          </a:p>
          <a:p>
            <a:pPr marL="625475" lvl="2" indent="288925"/>
            <a:r>
              <a:rPr lang="en-US" sz="1800" dirty="0" smtClean="0"/>
              <a:t>Simulations</a:t>
            </a:r>
          </a:p>
          <a:p>
            <a:pPr marL="625475" lvl="2" indent="288925"/>
            <a:r>
              <a:rPr lang="en-US" sz="1800" dirty="0" smtClean="0"/>
              <a:t>Outside classroom techniques</a:t>
            </a:r>
          </a:p>
          <a:p>
            <a:pPr marL="625475" lvl="2" indent="288925"/>
            <a:r>
              <a:rPr lang="en-US" sz="1800" dirty="0" smtClean="0"/>
              <a:t>Health fairs</a:t>
            </a:r>
          </a:p>
          <a:p>
            <a:pPr marL="625475" lvl="2" indent="288925"/>
            <a:r>
              <a:rPr lang="en-US" sz="1800" dirty="0" smtClean="0"/>
              <a:t>Field trips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
        <p:nvSpPr>
          <p:cNvPr id="5" name="Rectangle 4"/>
          <p:cNvSpPr/>
          <p:nvPr/>
        </p:nvSpPr>
        <p:spPr>
          <a:xfrm>
            <a:off x="533400" y="2286000"/>
            <a:ext cx="8229600" cy="1107996"/>
          </a:xfrm>
          <a:prstGeom prst="rect">
            <a:avLst/>
          </a:prstGeom>
        </p:spPr>
        <p:txBody>
          <a:bodyPr wrap="square">
            <a:spAutoFit/>
          </a:bodyPr>
          <a:lstStyle/>
          <a:p>
            <a:r>
              <a:rPr lang="en-US" sz="2200" dirty="0" smtClean="0"/>
              <a:t>Strategies</a:t>
            </a:r>
          </a:p>
          <a:p>
            <a:pPr lvl="1"/>
            <a:r>
              <a:rPr lang="en-US" sz="2200" dirty="0" smtClean="0"/>
              <a:t>Educational: Usually associated with classroom-based courses, workshops, distance learning courses or seminars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200" dirty="0" smtClean="0"/>
              <a:t>(2.3.3) Select a Variety of Strategies and Interventions To Achieve Stated Objectives</a:t>
            </a:r>
          </a:p>
        </p:txBody>
      </p:sp>
      <p:sp>
        <p:nvSpPr>
          <p:cNvPr id="3" name="Content Placeholder 2"/>
          <p:cNvSpPr>
            <a:spLocks noGrp="1"/>
          </p:cNvSpPr>
          <p:nvPr>
            <p:ph idx="1"/>
          </p:nvPr>
        </p:nvSpPr>
        <p:spPr>
          <a:xfrm>
            <a:off x="457200" y="2667000"/>
            <a:ext cx="8229600" cy="3840163"/>
          </a:xfrm>
        </p:spPr>
        <p:txBody>
          <a:bodyPr>
            <a:normAutofit/>
          </a:bodyPr>
          <a:lstStyle/>
          <a:p>
            <a:r>
              <a:rPr lang="en-US" sz="2200" dirty="0" smtClean="0"/>
              <a:t>Strategies</a:t>
            </a:r>
          </a:p>
          <a:p>
            <a:pPr lvl="1"/>
            <a:r>
              <a:rPr lang="en-US" sz="2200" dirty="0" smtClean="0"/>
              <a:t>Health Engineering</a:t>
            </a:r>
          </a:p>
          <a:p>
            <a:pPr lvl="2"/>
            <a:r>
              <a:rPr lang="en-US" sz="2200" dirty="0" smtClean="0"/>
              <a:t>Change the social or physical environment in which people live or work</a:t>
            </a:r>
          </a:p>
          <a:p>
            <a:pPr lvl="2"/>
            <a:r>
              <a:rPr lang="en-US" sz="2200" dirty="0" smtClean="0"/>
              <a:t>Usually affect a large number of people</a:t>
            </a:r>
          </a:p>
          <a:p>
            <a:pPr lvl="2"/>
            <a:r>
              <a:rPr lang="en-US" sz="2200" dirty="0" smtClean="0"/>
              <a:t>May change behavior by influencing awareness, attitudes, and knowledge or through guided choice</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14400"/>
          </a:xfrm>
        </p:spPr>
        <p:txBody>
          <a:bodyPr/>
          <a:lstStyle/>
          <a:p>
            <a:r>
              <a:rPr lang="en-US" dirty="0" smtClean="0"/>
              <a:t>AOR 2 Key Terms</a:t>
            </a:r>
            <a:endParaRPr lang="en-US" dirty="0"/>
          </a:p>
        </p:txBody>
      </p:sp>
      <p:sp>
        <p:nvSpPr>
          <p:cNvPr id="3" name="Content Placeholder 2"/>
          <p:cNvSpPr>
            <a:spLocks noGrp="1"/>
          </p:cNvSpPr>
          <p:nvPr>
            <p:ph idx="1"/>
          </p:nvPr>
        </p:nvSpPr>
        <p:spPr>
          <a:xfrm>
            <a:off x="381000" y="2133600"/>
            <a:ext cx="2514600" cy="4495800"/>
          </a:xfrm>
        </p:spPr>
        <p:txBody>
          <a:bodyPr>
            <a:noAutofit/>
          </a:bodyPr>
          <a:lstStyle/>
          <a:p>
            <a:pPr marL="514350" indent="-514350">
              <a:buNone/>
            </a:pPr>
            <a:r>
              <a:rPr lang="en-US" sz="1800" dirty="0" smtClean="0"/>
              <a:t>Programs</a:t>
            </a:r>
          </a:p>
          <a:p>
            <a:pPr marL="514350" indent="-514350">
              <a:buNone/>
            </a:pPr>
            <a:r>
              <a:rPr lang="en-US" sz="1800" dirty="0" smtClean="0"/>
              <a:t>Program Planning</a:t>
            </a:r>
          </a:p>
          <a:p>
            <a:pPr marL="514350" indent="-514350">
              <a:buNone/>
            </a:pPr>
            <a:r>
              <a:rPr lang="en-US" sz="1800" dirty="0" smtClean="0"/>
              <a:t>Mission Statement</a:t>
            </a:r>
          </a:p>
          <a:p>
            <a:pPr marL="514350" indent="-514350">
              <a:buNone/>
            </a:pPr>
            <a:r>
              <a:rPr lang="en-US" sz="1800" dirty="0" smtClean="0"/>
              <a:t>Goals</a:t>
            </a:r>
          </a:p>
          <a:p>
            <a:pPr marL="514350" indent="-514350">
              <a:buNone/>
            </a:pPr>
            <a:r>
              <a:rPr lang="en-US" sz="1800" dirty="0" smtClean="0"/>
              <a:t>Objectives (SMART)</a:t>
            </a:r>
          </a:p>
          <a:p>
            <a:pPr marL="514350" indent="-514350">
              <a:buNone/>
            </a:pPr>
            <a:r>
              <a:rPr lang="en-US" sz="1800" dirty="0" smtClean="0"/>
              <a:t>Stakeholders</a:t>
            </a:r>
          </a:p>
          <a:p>
            <a:pPr marL="514350" indent="-514350">
              <a:buNone/>
            </a:pPr>
            <a:r>
              <a:rPr lang="en-US" sz="1800" dirty="0" smtClean="0"/>
              <a:t>Community-Based Organizations</a:t>
            </a:r>
          </a:p>
          <a:p>
            <a:pPr marL="514350" indent="-514350">
              <a:buNone/>
            </a:pPr>
            <a:r>
              <a:rPr lang="en-US" sz="1800" dirty="0" smtClean="0"/>
              <a:t>Social Marketing</a:t>
            </a:r>
          </a:p>
          <a:p>
            <a:pPr marL="514350" indent="-514350">
              <a:buNone/>
            </a:pPr>
            <a:r>
              <a:rPr lang="en-US" sz="1800" dirty="0" smtClean="0"/>
              <a:t>The 4 P’s of Social Marketing</a:t>
            </a:r>
          </a:p>
          <a:p>
            <a:pPr marL="514350" indent="-514350">
              <a:buNone/>
            </a:pPr>
            <a:r>
              <a:rPr lang="en-US" sz="1800" dirty="0" smtClean="0"/>
              <a:t>Health Communication</a:t>
            </a:r>
          </a:p>
          <a:p>
            <a:pPr marL="514350" indent="-514350">
              <a:buNone/>
            </a:pPr>
            <a:r>
              <a:rPr lang="en-US" sz="1800" dirty="0" smtClean="0"/>
              <a:t>Cultural Competence</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
        <p:nvSpPr>
          <p:cNvPr id="7" name="Content Placeholder 2"/>
          <p:cNvSpPr txBox="1">
            <a:spLocks/>
          </p:cNvSpPr>
          <p:nvPr/>
        </p:nvSpPr>
        <p:spPr>
          <a:xfrm>
            <a:off x="2895600" y="2133600"/>
            <a:ext cx="2895600" cy="4572000"/>
          </a:xfrm>
          <a:prstGeom prst="rect">
            <a:avLst/>
          </a:prstGeom>
        </p:spPr>
        <p:txBody>
          <a:bodyPr vert="horz" lIns="91440" tIns="45720" rIns="91440" bIns="45720" rtlCol="0">
            <a:no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Program or Outcome Objectives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Behavioral</a:t>
            </a:r>
            <a:r>
              <a:rPr kumimoji="0" lang="en-US" sz="1800" b="0" i="0" u="none" strike="noStrike" kern="1200" cap="none" spc="0" normalizeH="0" noProof="0" dirty="0" smtClean="0">
                <a:ln>
                  <a:noFill/>
                </a:ln>
                <a:solidFill>
                  <a:schemeClr val="tx1"/>
                </a:solidFill>
                <a:effectLst/>
                <a:uLnTx/>
                <a:uFillTx/>
                <a:latin typeface="+mn-lt"/>
                <a:ea typeface="+mn-ea"/>
                <a:cs typeface="+mn-cs"/>
              </a:rPr>
              <a:t> Objectives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baseline="0" dirty="0" smtClean="0"/>
              <a:t>Learning</a:t>
            </a:r>
            <a:r>
              <a:rPr lang="en-US" dirty="0" smtClean="0"/>
              <a:t> or Instructional Objectives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Administrative</a:t>
            </a:r>
            <a:r>
              <a:rPr kumimoji="0" lang="en-US" sz="1800" b="0" i="0" u="none" strike="noStrike" kern="1200" cap="none" spc="0" normalizeH="0" noProof="0" dirty="0" smtClean="0">
                <a:ln>
                  <a:noFill/>
                </a:ln>
                <a:solidFill>
                  <a:schemeClr val="tx1"/>
                </a:solidFill>
                <a:effectLst/>
                <a:uLnTx/>
                <a:uFillTx/>
                <a:latin typeface="+mn-lt"/>
                <a:ea typeface="+mn-ea"/>
                <a:cs typeface="+mn-cs"/>
              </a:rPr>
              <a:t> Objectives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baseline="0" dirty="0" smtClean="0"/>
              <a:t>Environmental</a:t>
            </a:r>
            <a:r>
              <a:rPr lang="en-US" dirty="0" smtClean="0"/>
              <a:t> Objectives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Coalitions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Learning Principles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Priority</a:t>
            </a:r>
            <a:r>
              <a:rPr kumimoji="0" lang="en-US" sz="1800" b="0" i="0" u="none" strike="noStrike" kern="1200" cap="none" spc="0" normalizeH="0" noProof="0" dirty="0" smtClean="0">
                <a:ln>
                  <a:noFill/>
                </a:ln>
                <a:solidFill>
                  <a:schemeClr val="tx1"/>
                </a:solidFill>
                <a:effectLst/>
                <a:uLnTx/>
                <a:uFillTx/>
                <a:latin typeface="+mn-lt"/>
                <a:ea typeface="+mn-ea"/>
                <a:cs typeface="+mn-cs"/>
              </a:rPr>
              <a:t> Population or High Risk Population</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baseline="0" dirty="0" smtClean="0"/>
              <a:t>Efficacy</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noProof="0" dirty="0" smtClean="0">
                <a:ln>
                  <a:noFill/>
                </a:ln>
                <a:solidFill>
                  <a:schemeClr val="tx1"/>
                </a:solidFill>
                <a:effectLst/>
                <a:uLnTx/>
                <a:uFillTx/>
                <a:latin typeface="+mn-lt"/>
                <a:ea typeface="+mn-ea"/>
                <a:cs typeface="+mn-cs"/>
              </a:rPr>
              <a:t>Grass-Roots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Normative Needs</a:t>
            </a:r>
            <a:endParaRPr kumimoji="0" lang="en-US" sz="1800" b="0" i="0" u="none" strike="noStrike" kern="1200" cap="none" spc="0" normalizeH="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5943600" y="2133600"/>
            <a:ext cx="2971800" cy="4495800"/>
          </a:xfrm>
          <a:prstGeom prst="rect">
            <a:avLst/>
          </a:prstGeom>
        </p:spPr>
        <p:txBody>
          <a:bodyPr vert="horz" lIns="91440" tIns="45720" rIns="91440" bIns="45720" rtlCol="0">
            <a:no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Intrapersonal Communication</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Interpersonal Communication</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Mass Media</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Planning Committee</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Theories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Planning Models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PRECEDE-PROCEED</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MATCH</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Educational Strategies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Scope</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Sequence</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Health Literacy</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Empirical Data/Evidence</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200" dirty="0" smtClean="0"/>
              <a:t>(2.3.3) Select a Variety of Strategies and Interventions To Achieve Stated Objectives</a:t>
            </a:r>
          </a:p>
        </p:txBody>
      </p:sp>
      <p:sp>
        <p:nvSpPr>
          <p:cNvPr id="3" name="Content Placeholder 2"/>
          <p:cNvSpPr>
            <a:spLocks noGrp="1"/>
          </p:cNvSpPr>
          <p:nvPr>
            <p:ph idx="1"/>
          </p:nvPr>
        </p:nvSpPr>
        <p:spPr>
          <a:xfrm>
            <a:off x="457200" y="2895600"/>
            <a:ext cx="8229600" cy="3611563"/>
          </a:xfrm>
        </p:spPr>
        <p:txBody>
          <a:bodyPr>
            <a:normAutofit/>
          </a:bodyPr>
          <a:lstStyle/>
          <a:p>
            <a:r>
              <a:rPr lang="en-US" sz="2200" dirty="0" smtClean="0"/>
              <a:t>Strategies</a:t>
            </a:r>
          </a:p>
          <a:p>
            <a:pPr lvl="1"/>
            <a:r>
              <a:rPr lang="en-US" sz="2200" dirty="0" smtClean="0"/>
              <a:t>Community Mobilization</a:t>
            </a:r>
          </a:p>
          <a:p>
            <a:pPr lvl="2"/>
            <a:r>
              <a:rPr lang="en-US" sz="2200" dirty="0" smtClean="0"/>
              <a:t>Directly involve participants in the change process</a:t>
            </a:r>
          </a:p>
          <a:p>
            <a:pPr lvl="2"/>
            <a:r>
              <a:rPr lang="en-US" sz="2200" dirty="0" smtClean="0"/>
              <a:t>Includes initiatives such as coalition building and lobbying</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200" dirty="0" smtClean="0"/>
              <a:t>(2.3.3) Select a Variety of Strategies and Interventions To Achieve Stated Objectives</a:t>
            </a:r>
          </a:p>
        </p:txBody>
      </p:sp>
      <p:sp>
        <p:nvSpPr>
          <p:cNvPr id="3" name="Content Placeholder 2"/>
          <p:cNvSpPr>
            <a:spLocks noGrp="1"/>
          </p:cNvSpPr>
          <p:nvPr>
            <p:ph idx="1"/>
          </p:nvPr>
        </p:nvSpPr>
        <p:spPr>
          <a:xfrm>
            <a:off x="457200" y="2362200"/>
            <a:ext cx="8229600" cy="4144963"/>
          </a:xfrm>
        </p:spPr>
        <p:txBody>
          <a:bodyPr>
            <a:normAutofit/>
          </a:bodyPr>
          <a:lstStyle/>
          <a:p>
            <a:r>
              <a:rPr lang="en-US" sz="1600" dirty="0" smtClean="0"/>
              <a:t>Strategies</a:t>
            </a:r>
          </a:p>
          <a:p>
            <a:pPr lvl="1"/>
            <a:r>
              <a:rPr lang="en-US" sz="1600" dirty="0" smtClean="0"/>
              <a:t>Health Communication</a:t>
            </a:r>
          </a:p>
          <a:p>
            <a:pPr lvl="2"/>
            <a:r>
              <a:rPr lang="en-US" sz="1600" dirty="0" smtClean="0"/>
              <a:t>Uses all types of communication channels to change behavior</a:t>
            </a:r>
          </a:p>
          <a:p>
            <a:pPr lvl="2"/>
            <a:r>
              <a:rPr lang="en-US" sz="1600" dirty="0" smtClean="0"/>
              <a:t>These activities can impact knowledge, awareness, or attitudes</a:t>
            </a:r>
          </a:p>
          <a:p>
            <a:pPr lvl="2"/>
            <a:r>
              <a:rPr lang="en-US" sz="1600" dirty="0" smtClean="0"/>
              <a:t>Communication may also provide cures for action and provide reinforcement of behaviors</a:t>
            </a:r>
          </a:p>
          <a:p>
            <a:pPr lvl="2"/>
            <a:r>
              <a:rPr lang="en-US" sz="1600" dirty="0" smtClean="0"/>
              <a:t>Examples</a:t>
            </a:r>
          </a:p>
          <a:p>
            <a:pPr lvl="3"/>
            <a:r>
              <a:rPr lang="en-US" sz="1600" dirty="0" smtClean="0"/>
              <a:t>Print media</a:t>
            </a:r>
          </a:p>
          <a:p>
            <a:pPr lvl="3"/>
            <a:r>
              <a:rPr lang="en-US" sz="1600" dirty="0" smtClean="0"/>
              <a:t>Radio</a:t>
            </a:r>
          </a:p>
          <a:p>
            <a:pPr lvl="3"/>
            <a:r>
              <a:rPr lang="en-US" sz="1600" dirty="0" smtClean="0"/>
              <a:t>Television</a:t>
            </a:r>
          </a:p>
          <a:p>
            <a:pPr lvl="3"/>
            <a:r>
              <a:rPr lang="en-US" sz="1600" dirty="0" smtClean="0"/>
              <a:t>Billboards</a:t>
            </a:r>
          </a:p>
          <a:p>
            <a:pPr lvl="3"/>
            <a:r>
              <a:rPr lang="en-US" sz="1600" dirty="0" smtClean="0"/>
              <a:t>Newsletters</a:t>
            </a:r>
          </a:p>
          <a:p>
            <a:pPr lvl="3"/>
            <a:r>
              <a:rPr lang="en-US" sz="1600" dirty="0" smtClean="0"/>
              <a:t>Flyers</a:t>
            </a:r>
          </a:p>
          <a:p>
            <a:pPr lvl="3"/>
            <a:r>
              <a:rPr lang="en-US" sz="1600" dirty="0" smtClean="0"/>
              <a:t>Direct Mail</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200" dirty="0" smtClean="0"/>
              <a:t>(2.3.3) Select a Variety of Strategies and Interventions To Achieve Stated Objectives</a:t>
            </a:r>
          </a:p>
        </p:txBody>
      </p:sp>
      <p:sp>
        <p:nvSpPr>
          <p:cNvPr id="3" name="Content Placeholder 2"/>
          <p:cNvSpPr>
            <a:spLocks noGrp="1"/>
          </p:cNvSpPr>
          <p:nvPr>
            <p:ph idx="1"/>
          </p:nvPr>
        </p:nvSpPr>
        <p:spPr>
          <a:xfrm>
            <a:off x="457200" y="2971800"/>
            <a:ext cx="8229600" cy="3535363"/>
          </a:xfrm>
        </p:spPr>
        <p:txBody>
          <a:bodyPr>
            <a:normAutofit/>
          </a:bodyPr>
          <a:lstStyle/>
          <a:p>
            <a:r>
              <a:rPr lang="en-US" sz="2200" dirty="0" smtClean="0"/>
              <a:t>Strategies</a:t>
            </a:r>
          </a:p>
          <a:p>
            <a:pPr lvl="1"/>
            <a:r>
              <a:rPr lang="en-US" sz="2200" dirty="0" smtClean="0"/>
              <a:t>Health Policy &amp; Enforcement</a:t>
            </a:r>
          </a:p>
          <a:p>
            <a:pPr lvl="2"/>
            <a:r>
              <a:rPr lang="en-US" sz="2200" dirty="0" smtClean="0"/>
              <a:t>Mandate actions through laws, regulations, polices or rules</a:t>
            </a:r>
          </a:p>
          <a:p>
            <a:pPr lvl="2"/>
            <a:r>
              <a:rPr lang="en-US" sz="2200" dirty="0" smtClean="0"/>
              <a:t>Such actions are justified on the basis of “the common good”</a:t>
            </a:r>
          </a:p>
          <a:p>
            <a:pPr lvl="2"/>
            <a:r>
              <a:rPr lang="en-US" sz="2200" dirty="0" smtClean="0"/>
              <a:t>They are actions implemented to protect the public’s health</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200" dirty="0" smtClean="0"/>
              <a:t>(2.3.3) Select a Variety of Strategies and Interventions To Achieve Stated Objectives</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Strategies</a:t>
            </a:r>
          </a:p>
          <a:p>
            <a:pPr lvl="1"/>
            <a:r>
              <a:rPr lang="en-US" sz="2200" dirty="0" smtClean="0"/>
              <a:t>Health-Related Community Service</a:t>
            </a:r>
          </a:p>
          <a:p>
            <a:pPr lvl="2"/>
            <a:r>
              <a:rPr lang="en-US" sz="2200" dirty="0" smtClean="0"/>
              <a:t>Includes services, tests, or treatments to improve the health of the priority population</a:t>
            </a:r>
          </a:p>
          <a:p>
            <a:pPr lvl="2"/>
            <a:r>
              <a:rPr lang="en-US" sz="2200" dirty="0" smtClean="0"/>
              <a:t>Examples</a:t>
            </a:r>
          </a:p>
          <a:p>
            <a:pPr lvl="3"/>
            <a:r>
              <a:rPr lang="en-US" sz="2200" dirty="0" smtClean="0"/>
              <a:t>Activities that enable individuals to evaluate their personal level of health through the use of health-risk appraisals, screenings (such as blood pressure screenings) and self-examination (such as breast self-examination)</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2.4 Develop a Scope &amp; Sequence Plan for the Delivery of Health Education</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2.4.1 Determine the range of health education needed to achieve goals and objectives</a:t>
            </a:r>
          </a:p>
          <a:p>
            <a:r>
              <a:rPr lang="en-US" sz="2200" dirty="0" smtClean="0"/>
              <a:t>2.4.2 Select resources required to implement health education</a:t>
            </a:r>
          </a:p>
          <a:p>
            <a:r>
              <a:rPr lang="en-US" sz="2200" dirty="0" smtClean="0"/>
              <a:t>2.4.3 Use logic models to guide the planning process</a:t>
            </a:r>
          </a:p>
          <a:p>
            <a:r>
              <a:rPr lang="en-US" sz="2200" dirty="0" smtClean="0"/>
              <a:t>2.4.4 Organize health education into a logical sequence</a:t>
            </a:r>
          </a:p>
          <a:p>
            <a:r>
              <a:rPr lang="en-US" sz="2200" dirty="0" smtClean="0"/>
              <a:t>2.4.5 Develop a timeline for the delivery of health education</a:t>
            </a:r>
          </a:p>
          <a:p>
            <a:r>
              <a:rPr lang="en-US" sz="2200" dirty="0" smtClean="0"/>
              <a:t>2.4.6 Analyze the opportunity for integrating health education into other programs</a:t>
            </a:r>
          </a:p>
          <a:p>
            <a:r>
              <a:rPr lang="en-US" sz="2200" dirty="0" smtClean="0"/>
              <a:t>2.4.7 Develop a process for integrating health education into other programs</a:t>
            </a:r>
            <a:endParaRPr lang="en-US" sz="22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sz="3200" dirty="0" smtClean="0"/>
              <a:t>2.4.1 Determine the Range of Health Education Needed to Achieve Goals and Objectives</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Needs assessment data</a:t>
            </a:r>
          </a:p>
          <a:p>
            <a:r>
              <a:rPr lang="en-US" sz="2200" dirty="0" smtClean="0"/>
              <a:t>Culture of the priority population</a:t>
            </a:r>
          </a:p>
          <a:p>
            <a:r>
              <a:rPr lang="en-US" sz="2200" dirty="0" smtClean="0"/>
              <a:t>Literacy level of the priority population</a:t>
            </a:r>
          </a:p>
          <a:p>
            <a:r>
              <a:rPr lang="en-US" sz="2200" dirty="0" smtClean="0"/>
              <a:t>The priority population’s previous experience regarding the health issue</a:t>
            </a:r>
          </a:p>
          <a:p>
            <a:r>
              <a:rPr lang="en-US" sz="2200" dirty="0" smtClean="0"/>
              <a:t>Budget constraints</a:t>
            </a:r>
          </a:p>
          <a:p>
            <a:r>
              <a:rPr lang="en-US" sz="2200" dirty="0" smtClean="0"/>
              <a:t>Time restriction of program participants</a:t>
            </a:r>
          </a:p>
          <a:p>
            <a:r>
              <a:rPr lang="en-US" sz="2200" dirty="0" smtClean="0"/>
              <a:t>Availability of space to conduct programs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sz="3200" dirty="0" smtClean="0"/>
              <a:t>2.4.1 Determine the Range of Health Education Needed to Achieve Goals and Objectives</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10 Learning Principles</a:t>
            </a:r>
          </a:p>
          <a:p>
            <a:pPr marL="800100" lvl="1" indent="-342900">
              <a:buFont typeface="+mj-lt"/>
              <a:buAutoNum type="arabicPeriod"/>
            </a:pPr>
            <a:r>
              <a:rPr lang="en-US" sz="1800" dirty="0" smtClean="0"/>
              <a:t>Use several senses</a:t>
            </a:r>
          </a:p>
          <a:p>
            <a:pPr marL="800100" lvl="1" indent="-342900">
              <a:buFont typeface="+mj-lt"/>
              <a:buAutoNum type="arabicPeriod"/>
            </a:pPr>
            <a:r>
              <a:rPr lang="en-US" sz="1800" dirty="0" smtClean="0"/>
              <a:t>Actively involve participants</a:t>
            </a:r>
          </a:p>
          <a:p>
            <a:pPr marL="800100" lvl="1" indent="-342900">
              <a:buFont typeface="+mj-lt"/>
              <a:buAutoNum type="arabicPeriod"/>
            </a:pPr>
            <a:r>
              <a:rPr lang="en-US" sz="1800" dirty="0" smtClean="0"/>
              <a:t>Provide an appropriate learning environment</a:t>
            </a:r>
          </a:p>
          <a:p>
            <a:pPr marL="800100" lvl="1" indent="-342900">
              <a:buFont typeface="+mj-lt"/>
              <a:buAutoNum type="arabicPeriod"/>
            </a:pPr>
            <a:r>
              <a:rPr lang="en-US" sz="1800" dirty="0" smtClean="0"/>
              <a:t>Assess learner readiness</a:t>
            </a:r>
          </a:p>
          <a:p>
            <a:pPr marL="800100" lvl="1" indent="-342900">
              <a:buFont typeface="+mj-lt"/>
              <a:buAutoNum type="arabicPeriod"/>
            </a:pPr>
            <a:r>
              <a:rPr lang="en-US" sz="1800" dirty="0" smtClean="0"/>
              <a:t>Establish the relevance of the information</a:t>
            </a:r>
          </a:p>
          <a:p>
            <a:pPr marL="800100" lvl="1" indent="-342900">
              <a:buFont typeface="+mj-lt"/>
              <a:buAutoNum type="arabicPeriod"/>
            </a:pPr>
            <a:r>
              <a:rPr lang="en-US" sz="1800" dirty="0" smtClean="0"/>
              <a:t>Use repetition</a:t>
            </a:r>
          </a:p>
          <a:p>
            <a:pPr marL="800100" lvl="1" indent="-342900">
              <a:buFont typeface="+mj-lt"/>
              <a:buAutoNum type="arabicPeriod"/>
            </a:pPr>
            <a:r>
              <a:rPr lang="en-US" sz="1800" dirty="0" smtClean="0"/>
              <a:t>Strive for a pleasant learning experience</a:t>
            </a:r>
          </a:p>
          <a:p>
            <a:pPr marL="800100" lvl="1" indent="-342900">
              <a:buFont typeface="+mj-lt"/>
              <a:buAutoNum type="arabicPeriod"/>
            </a:pPr>
            <a:r>
              <a:rPr lang="en-US" sz="1800" dirty="0" smtClean="0"/>
              <a:t>Start with the known and move toward the unknown</a:t>
            </a:r>
          </a:p>
          <a:p>
            <a:pPr marL="800100" lvl="1" indent="-342900">
              <a:buFont typeface="+mj-lt"/>
              <a:buAutoNum type="arabicPeriod"/>
            </a:pPr>
            <a:r>
              <a:rPr lang="en-US" sz="1800" dirty="0" smtClean="0"/>
              <a:t>Generalize the information</a:t>
            </a:r>
          </a:p>
          <a:p>
            <a:pPr marL="800100" lvl="1" indent="-342900">
              <a:buFont typeface="+mj-lt"/>
              <a:buAutoNum type="arabicPeriod"/>
            </a:pPr>
            <a:r>
              <a:rPr lang="en-US" sz="1800" dirty="0" smtClean="0"/>
              <a:t>Appropriately pace delivery of the information</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sz="3200" dirty="0" smtClean="0"/>
              <a:t>2.4.1 Determine the Range of Health Education Needed to Achieve Goals and Objectives</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10 Learning Principles</a:t>
            </a:r>
          </a:p>
          <a:p>
            <a:pPr marL="800100" lvl="1" indent="-342900"/>
            <a:r>
              <a:rPr lang="en-US" sz="2200" dirty="0" smtClean="0"/>
              <a:t>Use several senses</a:t>
            </a:r>
          </a:p>
          <a:p>
            <a:pPr marL="1200150" lvl="2" indent="-342900"/>
            <a:r>
              <a:rPr lang="en-US" sz="2200" dirty="0" smtClean="0"/>
              <a:t>People retain</a:t>
            </a:r>
          </a:p>
          <a:p>
            <a:pPr marL="1657350" lvl="3" indent="-342900"/>
            <a:r>
              <a:rPr lang="en-US" sz="2200" dirty="0" smtClean="0"/>
              <a:t>10 % of what is read</a:t>
            </a:r>
          </a:p>
          <a:p>
            <a:pPr marL="1657350" lvl="3" indent="-342900"/>
            <a:r>
              <a:rPr lang="en-US" sz="2200" dirty="0" smtClean="0"/>
              <a:t>20 % of what is heard</a:t>
            </a:r>
          </a:p>
          <a:p>
            <a:pPr marL="1657350" lvl="3" indent="-342900"/>
            <a:r>
              <a:rPr lang="en-US" sz="2200" dirty="0" smtClean="0"/>
              <a:t>30% of what they see</a:t>
            </a:r>
          </a:p>
          <a:p>
            <a:pPr marL="1657350" lvl="3" indent="-342900"/>
            <a:r>
              <a:rPr lang="en-US" sz="2200" dirty="0" smtClean="0"/>
              <a:t>50% of what they hear and see</a:t>
            </a:r>
          </a:p>
          <a:p>
            <a:pPr marL="1657350" lvl="3" indent="-342900"/>
            <a:r>
              <a:rPr lang="en-US" sz="2200" dirty="0" smtClean="0"/>
              <a:t>70% of what they say</a:t>
            </a:r>
          </a:p>
          <a:p>
            <a:pPr marL="1657350" lvl="3" indent="-342900"/>
            <a:r>
              <a:rPr lang="en-US" sz="2200" dirty="0" smtClean="0"/>
              <a:t>90% of what they do and say</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sz="3200" dirty="0" smtClean="0"/>
              <a:t>2.4.1 Determine the Range of Health Education Needed to Achieve Goals and Objectives</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10 Learning Principles</a:t>
            </a:r>
          </a:p>
          <a:p>
            <a:pPr marL="800100" lvl="1" indent="-342900"/>
            <a:r>
              <a:rPr lang="en-US" sz="2200" dirty="0" smtClean="0"/>
              <a:t>Actively involve participants</a:t>
            </a:r>
          </a:p>
          <a:p>
            <a:pPr marL="1200150" lvl="2" indent="-342900"/>
            <a:r>
              <a:rPr lang="en-US" sz="2200" dirty="0" smtClean="0"/>
              <a:t>Use methods that enable them to be active, rather than passive, participants</a:t>
            </a:r>
          </a:p>
          <a:p>
            <a:pPr marL="1657350" lvl="3" indent="-342900"/>
            <a:r>
              <a:rPr lang="en-US" sz="2200" dirty="0" smtClean="0"/>
              <a:t>For example, use discussion rather than lecture</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sz="3200" dirty="0" smtClean="0"/>
              <a:t>2.4.1 Determine the Range of Health Education Needed to Achieve Goals and Objectives</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10 Learning Principles</a:t>
            </a:r>
          </a:p>
          <a:p>
            <a:pPr marL="800100" lvl="1" indent="-342900"/>
            <a:r>
              <a:rPr lang="en-US" sz="2200" dirty="0" smtClean="0"/>
              <a:t>Provide an appropriate learning environment</a:t>
            </a:r>
          </a:p>
          <a:p>
            <a:pPr marL="1200150" lvl="2" indent="-342900"/>
            <a:r>
              <a:rPr lang="en-US" sz="2200" dirty="0" smtClean="0"/>
              <a:t>Keep extraneous interference and distractions to a minimum and ensure comfortable accommodations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Health Education in </a:t>
            </a:r>
            <a:br>
              <a:rPr lang="en-US" dirty="0" smtClean="0"/>
            </a:br>
            <a:r>
              <a:rPr lang="en-US" dirty="0" smtClean="0"/>
              <a:t>The Community</a:t>
            </a:r>
            <a:endParaRPr lang="en-US" dirty="0"/>
          </a:p>
        </p:txBody>
      </p:sp>
      <p:sp>
        <p:nvSpPr>
          <p:cNvPr id="3" name="Content Placeholder 2"/>
          <p:cNvSpPr>
            <a:spLocks noGrp="1"/>
          </p:cNvSpPr>
          <p:nvPr>
            <p:ph idx="1"/>
          </p:nvPr>
        </p:nvSpPr>
        <p:spPr>
          <a:xfrm>
            <a:off x="457200" y="2438400"/>
            <a:ext cx="8229600" cy="4068763"/>
          </a:xfrm>
        </p:spPr>
        <p:txBody>
          <a:bodyPr>
            <a:noAutofit/>
          </a:bodyPr>
          <a:lstStyle/>
          <a:p>
            <a:r>
              <a:rPr lang="en-US" altLang="en-US" sz="1800" dirty="0" smtClean="0">
                <a:latin typeface="+mj-lt"/>
              </a:rPr>
              <a:t>Convenes representatives of relevant groups to identify populations in need</a:t>
            </a:r>
          </a:p>
          <a:p>
            <a:r>
              <a:rPr lang="en-US" altLang="en-US" sz="1800" dirty="0" smtClean="0">
                <a:latin typeface="+mj-lt"/>
              </a:rPr>
              <a:t>Seeks input and promotes involvement from those who will affect and be affected by the program</a:t>
            </a:r>
          </a:p>
          <a:p>
            <a:r>
              <a:rPr lang="en-US" altLang="en-US" sz="1800" dirty="0" smtClean="0">
                <a:latin typeface="+mj-lt"/>
              </a:rPr>
              <a:t>Rely on the results of the needs assessment and available research to apply principles of community organization to integrate HE within existing health programs</a:t>
            </a:r>
          </a:p>
          <a:p>
            <a:r>
              <a:rPr lang="en-US" altLang="en-US" sz="1800" dirty="0" smtClean="0">
                <a:latin typeface="+mj-lt"/>
              </a:rPr>
              <a:t>Formulate objectives and develop interventions appropriate to meet the needs of target populations</a:t>
            </a:r>
          </a:p>
          <a:p>
            <a:r>
              <a:rPr lang="en-US" altLang="en-US" sz="1800" dirty="0" smtClean="0">
                <a:latin typeface="+mj-lt"/>
              </a:rPr>
              <a:t>Identify and assess community resources and barriers unique to the community setting</a:t>
            </a:r>
          </a:p>
          <a:p>
            <a:r>
              <a:rPr lang="en-US" altLang="en-US" sz="1800" dirty="0" smtClean="0">
                <a:latin typeface="+mj-lt"/>
              </a:rPr>
              <a:t>Selection of program activities and interventions depends on the characteristics of the priority population, its constraints/concerns, budget, timeframe, and the fit between program schedules and other obligations of the participants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sz="3200" dirty="0" smtClean="0"/>
              <a:t>2.4.1 Determine the Range of Health Education Needed to Achieve Goals and Objectives</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10 Learning Principles</a:t>
            </a:r>
          </a:p>
          <a:p>
            <a:pPr marL="800100" lvl="1" indent="-342900"/>
            <a:r>
              <a:rPr lang="en-US" sz="2200" dirty="0" smtClean="0"/>
              <a:t>Assess learner readiness</a:t>
            </a:r>
          </a:p>
          <a:p>
            <a:pPr marL="1200150" lvl="2" indent="-342900"/>
            <a:r>
              <a:rPr lang="en-US" sz="2200" dirty="0" smtClean="0"/>
              <a:t>People learn only when they are physically and emotionally ready</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sz="3200" dirty="0" smtClean="0"/>
              <a:t>2.4.1 Determine the Range of Health Education Needed to Achieve Goals and Objectives</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10 Learning Principles</a:t>
            </a:r>
          </a:p>
          <a:p>
            <a:pPr marL="800100" lvl="1" indent="-342900"/>
            <a:r>
              <a:rPr lang="en-US" sz="2200" dirty="0" smtClean="0"/>
              <a:t>Establish the relevance of the information</a:t>
            </a:r>
          </a:p>
          <a:p>
            <a:pPr marL="1200150" lvl="2" indent="-342900"/>
            <a:r>
              <a:rPr lang="en-US" sz="2200" dirty="0" smtClean="0"/>
              <a:t>People tend to learn what they perceive is important to them</a:t>
            </a:r>
          </a:p>
          <a:p>
            <a:pPr marL="1200150" lvl="2" indent="-342900"/>
            <a:r>
              <a:rPr lang="en-US" sz="2200" dirty="0" smtClean="0"/>
              <a:t>Knowing what is important to participants can help you make the information meet their needs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sz="3200" dirty="0" smtClean="0"/>
              <a:t>2.4.1 Determine the Range of Health Education Needed to Achieve Goals and Objectives</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10 Learning Principles</a:t>
            </a:r>
          </a:p>
          <a:p>
            <a:pPr marL="800100" lvl="1" indent="-342900"/>
            <a:r>
              <a:rPr lang="en-US" sz="2200" dirty="0" smtClean="0"/>
              <a:t>Use repetition</a:t>
            </a:r>
          </a:p>
          <a:p>
            <a:pPr marL="1200150" lvl="2" indent="-342900"/>
            <a:r>
              <a:rPr lang="en-US" sz="2200" dirty="0" smtClean="0"/>
              <a:t>Learning is enhanced if information is repeated several times in a variety of ways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sz="3200" dirty="0" smtClean="0"/>
              <a:t>2.4.1 Determine the Range of Health Education Needed to Achieve Goals and Objectives</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10 Learning Principles</a:t>
            </a:r>
          </a:p>
          <a:p>
            <a:pPr marL="800100" lvl="1" indent="-342900"/>
            <a:r>
              <a:rPr lang="en-US" sz="2200" dirty="0" smtClean="0"/>
              <a:t>Strive for a pleasant learning experience</a:t>
            </a:r>
          </a:p>
          <a:p>
            <a:pPr marL="1200150" lvl="2" indent="-342900"/>
            <a:r>
              <a:rPr lang="en-US" sz="2200" dirty="0" smtClean="0"/>
              <a:t>Encouragement through frequent, positive feedback and recognizable progress contribute to a positive experience</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sz="3200" dirty="0" smtClean="0"/>
              <a:t>2.4.1 Determine the Range of Health Education Needed to Achieve Goals and Objectives</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10 Learning Principles</a:t>
            </a:r>
          </a:p>
          <a:p>
            <a:pPr marL="800100" lvl="1" indent="-342900"/>
            <a:r>
              <a:rPr lang="en-US" sz="2200" dirty="0" smtClean="0"/>
              <a:t>Start with the known and move toward the unknown</a:t>
            </a:r>
          </a:p>
          <a:p>
            <a:pPr marL="1200150" lvl="2" indent="-342900"/>
            <a:r>
              <a:rPr lang="en-US" sz="2200" dirty="0" smtClean="0"/>
              <a:t>Present information that builds from the simple to the complex in an organized manner</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sz="3200" dirty="0" smtClean="0"/>
              <a:t>2.4.1 Determine the Range of Health Education Needed to Achieve Goals and Objectives</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10 Learning Principles</a:t>
            </a:r>
          </a:p>
          <a:p>
            <a:pPr marL="800100" lvl="1" indent="-342900"/>
            <a:r>
              <a:rPr lang="en-US" sz="2200" dirty="0" smtClean="0"/>
              <a:t>Generalize the information</a:t>
            </a:r>
          </a:p>
          <a:p>
            <a:pPr marL="1200150" lvl="2" indent="-342900"/>
            <a:r>
              <a:rPr lang="en-US" sz="2200" dirty="0" smtClean="0"/>
              <a:t>Learning is more likely to occur if the information is applied to more than one setting or situation</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sz="3200" dirty="0" smtClean="0"/>
              <a:t>2.4.1 Determine the Range of Health Education Needed to Achieve Goals and Objectives</a:t>
            </a:r>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10 Learning Principles</a:t>
            </a:r>
          </a:p>
          <a:p>
            <a:pPr marL="800100" lvl="1" indent="-342900"/>
            <a:r>
              <a:rPr lang="en-US" sz="2200" dirty="0" smtClean="0"/>
              <a:t>Appropriately pace delivery of the information</a:t>
            </a:r>
          </a:p>
          <a:p>
            <a:pPr marL="1200150" lvl="2" indent="-342900"/>
            <a:r>
              <a:rPr lang="en-US" sz="2200" dirty="0" smtClean="0"/>
              <a:t>Adjust the rate at which information is covered to meet the needs of participants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2.5 Address Factors that Affect Implementation</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2.5.1 Identify factors that foster or hinder implementation</a:t>
            </a:r>
          </a:p>
          <a:p>
            <a:r>
              <a:rPr lang="en-US" sz="2200" dirty="0" smtClean="0"/>
              <a:t>2.5.2 Analyze factors that foster or hinder implementation</a:t>
            </a:r>
          </a:p>
          <a:p>
            <a:r>
              <a:rPr lang="en-US" sz="2200" dirty="0" smtClean="0"/>
              <a:t>2.5.3 Use findings of pilot to refine implementation plans as needed</a:t>
            </a:r>
          </a:p>
          <a:p>
            <a:r>
              <a:rPr lang="en-US" sz="2200" dirty="0" smtClean="0"/>
              <a:t>2.5.4 Develop a conducive learning environment</a:t>
            </a:r>
            <a:endParaRPr lang="en-US" sz="22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2.5.1 Identify Factors that Foster or Hinder Implementation</a:t>
            </a:r>
          </a:p>
        </p:txBody>
      </p:sp>
      <p:sp>
        <p:nvSpPr>
          <p:cNvPr id="3" name="Content Placeholder 2"/>
          <p:cNvSpPr>
            <a:spLocks noGrp="1"/>
          </p:cNvSpPr>
          <p:nvPr>
            <p:ph idx="1"/>
          </p:nvPr>
        </p:nvSpPr>
        <p:spPr>
          <a:xfrm>
            <a:off x="457200" y="2362200"/>
            <a:ext cx="8229600" cy="4144963"/>
          </a:xfrm>
        </p:spPr>
        <p:txBody>
          <a:bodyPr>
            <a:normAutofit/>
          </a:bodyPr>
          <a:lstStyle/>
          <a:p>
            <a:r>
              <a:rPr lang="en-US" sz="1800" dirty="0" smtClean="0"/>
              <a:t>Barriers might include</a:t>
            </a:r>
          </a:p>
          <a:p>
            <a:pPr lvl="1"/>
            <a:r>
              <a:rPr lang="en-US" sz="1800" dirty="0" smtClean="0"/>
              <a:t>Lack of community support</a:t>
            </a:r>
          </a:p>
          <a:p>
            <a:pPr lvl="1"/>
            <a:r>
              <a:rPr lang="en-US" sz="1800" dirty="0" smtClean="0"/>
              <a:t>Lack of agency administration support</a:t>
            </a:r>
          </a:p>
          <a:p>
            <a:pPr lvl="1"/>
            <a:r>
              <a:rPr lang="en-US" sz="1800" dirty="0" smtClean="0"/>
              <a:t>Lack of funding</a:t>
            </a:r>
          </a:p>
          <a:p>
            <a:pPr lvl="1"/>
            <a:r>
              <a:rPr lang="en-US" sz="1800" dirty="0" smtClean="0"/>
              <a:t>Over-extended HE specialist</a:t>
            </a:r>
            <a:r>
              <a:rPr lang="en-US" sz="1800" dirty="0"/>
              <a:t> </a:t>
            </a:r>
            <a:r>
              <a:rPr lang="en-US" sz="1800" dirty="0" smtClean="0"/>
              <a:t>with limited time for program planning</a:t>
            </a:r>
          </a:p>
          <a:p>
            <a:pPr lvl="1"/>
            <a:r>
              <a:rPr lang="en-US" sz="1800" dirty="0" smtClean="0"/>
              <a:t>Lack of coordination of resources within the community</a:t>
            </a:r>
          </a:p>
          <a:p>
            <a:pPr lvl="1"/>
            <a:r>
              <a:rPr lang="en-US" sz="1800" dirty="0" smtClean="0"/>
              <a:t>Territorial issues among local agencies</a:t>
            </a:r>
          </a:p>
          <a:p>
            <a:pPr marL="349250" lvl="1">
              <a:buFont typeface="Arial" pitchFamily="34" charset="0"/>
              <a:buChar char="•"/>
            </a:pPr>
            <a:r>
              <a:rPr lang="en-US" sz="1800" dirty="0" smtClean="0"/>
              <a:t>Ways To Foster Implementation</a:t>
            </a:r>
          </a:p>
          <a:p>
            <a:pPr marL="749300" lvl="2">
              <a:buFont typeface="Calibri" pitchFamily="34" charset="0"/>
              <a:buChar char="—"/>
            </a:pPr>
            <a:r>
              <a:rPr lang="en-US" sz="1800" dirty="0" smtClean="0"/>
              <a:t>A positive attitude</a:t>
            </a:r>
          </a:p>
          <a:p>
            <a:pPr marL="749300" lvl="2">
              <a:buFont typeface="Calibri" pitchFamily="34" charset="0"/>
              <a:buChar char="—"/>
            </a:pPr>
            <a:r>
              <a:rPr lang="en-US" sz="1800" dirty="0" smtClean="0"/>
              <a:t>A sense of humor</a:t>
            </a:r>
          </a:p>
          <a:p>
            <a:pPr marL="749300" lvl="2">
              <a:buFont typeface="Calibri" pitchFamily="34" charset="0"/>
              <a:buChar char="—"/>
            </a:pPr>
            <a:r>
              <a:rPr lang="en-US" sz="1800" dirty="0" smtClean="0"/>
              <a:t>Willingness to accept the community process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Health Education in </a:t>
            </a:r>
            <a:br>
              <a:rPr lang="en-US" dirty="0" smtClean="0"/>
            </a:br>
            <a:r>
              <a:rPr lang="en-US" dirty="0" smtClean="0"/>
              <a:t>Schools (K-12)</a:t>
            </a:r>
            <a:endParaRPr lang="en-US" dirty="0"/>
          </a:p>
        </p:txBody>
      </p:sp>
      <p:sp>
        <p:nvSpPr>
          <p:cNvPr id="3" name="Content Placeholder 2"/>
          <p:cNvSpPr>
            <a:spLocks noGrp="1"/>
          </p:cNvSpPr>
          <p:nvPr>
            <p:ph idx="1"/>
          </p:nvPr>
        </p:nvSpPr>
        <p:spPr>
          <a:xfrm>
            <a:off x="457200" y="2362200"/>
            <a:ext cx="8229600" cy="4144963"/>
          </a:xfrm>
        </p:spPr>
        <p:txBody>
          <a:bodyPr>
            <a:normAutofit lnSpcReduction="10000"/>
          </a:bodyPr>
          <a:lstStyle/>
          <a:p>
            <a:r>
              <a:rPr lang="en-US" altLang="en-US" sz="2200" dirty="0" smtClean="0">
                <a:latin typeface="+mj-lt"/>
              </a:rPr>
              <a:t>The decision to provide HE in schools is usually made by administrators or mandated by policy or law</a:t>
            </a:r>
          </a:p>
          <a:p>
            <a:r>
              <a:rPr lang="en-US" altLang="en-US" sz="2200" dirty="0" smtClean="0">
                <a:latin typeface="+mj-lt"/>
              </a:rPr>
              <a:t>Organizes an advisory committee (teachers, administrators, members of the community, reps from voluntary agencies, parents, youth group leaders, clergy, students, etc) to select or develop HE curricula and materials</a:t>
            </a:r>
          </a:p>
          <a:p>
            <a:r>
              <a:rPr lang="en-US" altLang="en-US" sz="2200" dirty="0" smtClean="0">
                <a:latin typeface="+mj-lt"/>
              </a:rPr>
              <a:t>Decisions should be based on research results and best practices and should consider available resources and barriers to implementation such as time and space</a:t>
            </a:r>
          </a:p>
          <a:p>
            <a:r>
              <a:rPr lang="en-US" altLang="en-US" sz="2200" dirty="0" smtClean="0">
                <a:latin typeface="+mj-lt"/>
              </a:rPr>
              <a:t>Objectives should be based on the needs of school-aged children and adolescents</a:t>
            </a:r>
          </a:p>
          <a:p>
            <a:r>
              <a:rPr lang="en-US" altLang="en-US" sz="2200" dirty="0" smtClean="0">
                <a:latin typeface="+mj-lt"/>
              </a:rPr>
              <a:t>Curricula should follow a logical scope and sequence</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Health Education in </a:t>
            </a:r>
            <a:br>
              <a:rPr lang="en-US" dirty="0" smtClean="0"/>
            </a:br>
            <a:r>
              <a:rPr lang="en-US" dirty="0" smtClean="0"/>
              <a:t>Health Care</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altLang="en-US" sz="2200" dirty="0" smtClean="0">
                <a:latin typeface="+mj-lt"/>
              </a:rPr>
              <a:t>Work with nurses, physicians, nutritionists, physical therapists, and other health care professional to plan patient and community education programs</a:t>
            </a:r>
          </a:p>
          <a:p>
            <a:r>
              <a:rPr lang="en-US" altLang="en-US" sz="2200" dirty="0" smtClean="0">
                <a:latin typeface="+mj-lt"/>
              </a:rPr>
              <a:t>The team develops programs for patients and their families to promote compliance with medical directions and enhance understanding of medical procedures and conditions</a:t>
            </a:r>
          </a:p>
          <a:p>
            <a:r>
              <a:rPr lang="en-US" altLang="en-US" sz="2200" dirty="0" smtClean="0">
                <a:latin typeface="+mj-lt"/>
              </a:rPr>
              <a:t>Assist the team in establishing objectives, identifying staff roles in providing education, selecting teaching methods and strategies, evaluating results, documenting the education effort, designing promotion activities, and training interdisciplinary staff to conduct the program</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Health Education in </a:t>
            </a:r>
            <a:br>
              <a:rPr lang="en-US" dirty="0" smtClean="0"/>
            </a:br>
            <a:r>
              <a:rPr lang="en-US" dirty="0" smtClean="0"/>
              <a:t>Business/Industry</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altLang="en-US" sz="2200" dirty="0" smtClean="0">
                <a:latin typeface="+mj-lt"/>
              </a:rPr>
              <a:t>Analyzes data from numerous sources (insurance records, safety records, workers’ compensation claims, and employee self-report questionnaires) to provide a basis for a presentation to management outlining the benefits and costs of a HE program</a:t>
            </a:r>
          </a:p>
          <a:p>
            <a:r>
              <a:rPr lang="en-US" altLang="en-US" sz="2200" dirty="0" smtClean="0">
                <a:latin typeface="+mj-lt"/>
              </a:rPr>
              <a:t>After gaining administrative support, assemble an employee committee with representatives from all levels of the organizations to make recommendations concerning program priorities, objectives, scheduling, publicity, incentives, and fees</a:t>
            </a:r>
          </a:p>
          <a:p>
            <a:r>
              <a:rPr lang="en-US" altLang="en-US" sz="2200" dirty="0" smtClean="0">
                <a:latin typeface="+mj-lt"/>
              </a:rPr>
              <a:t>Lead the team in developing data and theory-based interventions and strategies to meet the needs of employees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Health Education in Colleges/Universities</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altLang="en-US" sz="2200" dirty="0" smtClean="0">
                <a:latin typeface="+mj-lt"/>
              </a:rPr>
              <a:t>Analyze research results, current professional competencies, accreditation standards, and certification requirements</a:t>
            </a:r>
          </a:p>
          <a:p>
            <a:r>
              <a:rPr lang="en-US" altLang="en-US" sz="2200" dirty="0" smtClean="0">
                <a:latin typeface="+mj-lt"/>
              </a:rPr>
              <a:t>Use the results to design professional preparation programs that will encourage the development of essential HE planning competencies in candidates, regardless of future practice setting</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3579</TotalTime>
  <Words>3737</Words>
  <Application>Microsoft Macintosh PowerPoint</Application>
  <PresentationFormat>On-screen Show (4:3)</PresentationFormat>
  <Paragraphs>446</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Wingdings</vt:lpstr>
      <vt:lpstr>Office Theme</vt:lpstr>
      <vt:lpstr>Area of Responsibility 2</vt:lpstr>
      <vt:lpstr>Plan Health Education</vt:lpstr>
      <vt:lpstr>The Role of Planning Health Education</vt:lpstr>
      <vt:lpstr>AOR 2 Key Terms</vt:lpstr>
      <vt:lpstr>Health Education in  The Community</vt:lpstr>
      <vt:lpstr>Health Education in  Schools (K-12)</vt:lpstr>
      <vt:lpstr>Health Education in  Health Care</vt:lpstr>
      <vt:lpstr>Health Education in  Business/Industry</vt:lpstr>
      <vt:lpstr>Health Education in Colleges/Universities</vt:lpstr>
      <vt:lpstr>Health Education in  University Health Services</vt:lpstr>
      <vt:lpstr>2.1 Involve Priority Populations &amp; Other Stakeholders in the Planning Process</vt:lpstr>
      <vt:lpstr>2.1 Involve Priority Populations &amp; Other Stakeholders in the Planning Process</vt:lpstr>
      <vt:lpstr>(2.1.1) Well-Planned HE Programs</vt:lpstr>
      <vt:lpstr>(2.1.2) Identify Priority Populations and other Stakeholders</vt:lpstr>
      <vt:lpstr>(2.1.3) Communicate need for HE to Priority Populations &amp; Other Stakeholders</vt:lpstr>
      <vt:lpstr>(2.1.4) Develop Collaborative Efforts Among Priority Populations &amp; Other Stakeholders</vt:lpstr>
      <vt:lpstr>(2.1.5) Elicit Input from Priority Populations &amp; Other Stakeholders</vt:lpstr>
      <vt:lpstr>(2.1.6) Obtain Commitments from Priority Populations &amp; Other Stakeholders</vt:lpstr>
      <vt:lpstr>2.2 Develop Goals &amp; Objectives</vt:lpstr>
      <vt:lpstr>2.2 Develop Goals &amp; Objectives</vt:lpstr>
      <vt:lpstr>(2.2.1) Use Assessment Results to Inform the Planning Process</vt:lpstr>
      <vt:lpstr>(2.2.2) Identify Desired Outcomes Utilizing the Needs Assessment Results</vt:lpstr>
      <vt:lpstr>(2.2.3) Select Planning Model(s) for  Health Education</vt:lpstr>
      <vt:lpstr>(2.2.3) Select Planning Model(s) for  Health Education</vt:lpstr>
      <vt:lpstr>(2.2.3) Select Planning Model(s) for  Health Education</vt:lpstr>
      <vt:lpstr>PRECEDE-PROCEED</vt:lpstr>
      <vt:lpstr>PRECEDE-PROCEED</vt:lpstr>
      <vt:lpstr>(2.2.3) Select Planning Model(s) for  Health Education</vt:lpstr>
      <vt:lpstr>(2.2.3) Select Planning Model(s) for  Health Education</vt:lpstr>
      <vt:lpstr>(2.2.3) Select Planning Model(s) for  Health Education</vt:lpstr>
      <vt:lpstr>(2.2.3) Select Planning Model(s) for  Health Education</vt:lpstr>
      <vt:lpstr>(2.2.4) Develop Goal Statements</vt:lpstr>
      <vt:lpstr>(2.2.5) Formulate SMART Objectives</vt:lpstr>
      <vt:lpstr>(2.2.5) Formulate SMART Objectives</vt:lpstr>
      <vt:lpstr>(2.2.5) Formulate SMART Objectives:  Types of Objectives</vt:lpstr>
      <vt:lpstr>2.3 Select or Design Strategies  &amp; Interventions</vt:lpstr>
      <vt:lpstr>(2.3.3) Select a Variety of Strategies and Interventions To Achieve Stated Objectives</vt:lpstr>
      <vt:lpstr>(2.3.3) Select a Variety of Strategies and Interventions To Achieve Stated Objectives</vt:lpstr>
      <vt:lpstr>(2.3.3) Select a Variety of Strategies and Interventions To Achieve Stated Objectives</vt:lpstr>
      <vt:lpstr>(2.3.3) Select a Variety of Strategies and Interventions To Achieve Stated Objectives</vt:lpstr>
      <vt:lpstr>(2.3.3) Select a Variety of Strategies and Interventions To Achieve Stated Objectives</vt:lpstr>
      <vt:lpstr>(2.3.3) Select a Variety of Strategies and Interventions To Achieve Stated Objectives</vt:lpstr>
      <vt:lpstr>(2.3.3) Select a Variety of Strategies and Interventions To Achieve Stated Objectives</vt:lpstr>
      <vt:lpstr>2.4 Develop a Scope &amp; Sequence Plan for the Delivery of Health Education</vt:lpstr>
      <vt:lpstr>2.4.1 Determine the Range of Health Education Needed to Achieve Goals and Objectives</vt:lpstr>
      <vt:lpstr>2.4.1 Determine the Range of Health Education Needed to Achieve Goals and Objectives</vt:lpstr>
      <vt:lpstr>2.4.1 Determine the Range of Health Education Needed to Achieve Goals and Objectives</vt:lpstr>
      <vt:lpstr>2.4.1 Determine the Range of Health Education Needed to Achieve Goals and Objectives</vt:lpstr>
      <vt:lpstr>2.4.1 Determine the Range of Health Education Needed to Achieve Goals and Objectives</vt:lpstr>
      <vt:lpstr>2.4.1 Determine the Range of Health Education Needed to Achieve Goals and Objectives</vt:lpstr>
      <vt:lpstr>2.4.1 Determine the Range of Health Education Needed to Achieve Goals and Objectives</vt:lpstr>
      <vt:lpstr>2.4.1 Determine the Range of Health Education Needed to Achieve Goals and Objectives</vt:lpstr>
      <vt:lpstr>2.4.1 Determine the Range of Health Education Needed to Achieve Goals and Objectives</vt:lpstr>
      <vt:lpstr>2.4.1 Determine the Range of Health Education Needed to Achieve Goals and Objectives</vt:lpstr>
      <vt:lpstr>2.4.1 Determine the Range of Health Education Needed to Achieve Goals and Objectives</vt:lpstr>
      <vt:lpstr>2.4.1 Determine the Range of Health Education Needed to Achieve Goals and Objectives</vt:lpstr>
      <vt:lpstr>2.5 Address Factors that Affect Implementation</vt:lpstr>
      <vt:lpstr>2.5.1 Identify Factors that Foster or Hinder Implementation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Area of Responsibility 1</dc:title>
  <dc:creator>dawnsnyder</dc:creator>
  <cp:lastModifiedBy>Carolina  Focella</cp:lastModifiedBy>
  <cp:revision>294</cp:revision>
  <dcterms:created xsi:type="dcterms:W3CDTF">2006-08-16T00:00:00Z</dcterms:created>
  <dcterms:modified xsi:type="dcterms:W3CDTF">2016-03-14T21:53:18Z</dcterms:modified>
</cp:coreProperties>
</file>