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304" r:id="rId4"/>
    <p:sldId id="259" r:id="rId5"/>
    <p:sldId id="260" r:id="rId6"/>
    <p:sldId id="261" r:id="rId7"/>
    <p:sldId id="262" r:id="rId8"/>
    <p:sldId id="263" r:id="rId9"/>
    <p:sldId id="264" r:id="rId10"/>
    <p:sldId id="265" r:id="rId11"/>
    <p:sldId id="266" r:id="rId12"/>
    <p:sldId id="349" r:id="rId13"/>
    <p:sldId id="305" r:id="rId14"/>
    <p:sldId id="350" r:id="rId15"/>
    <p:sldId id="351" r:id="rId16"/>
    <p:sldId id="352" r:id="rId17"/>
    <p:sldId id="353" r:id="rId18"/>
    <p:sldId id="354" r:id="rId19"/>
    <p:sldId id="355" r:id="rId20"/>
    <p:sldId id="356" r:id="rId21"/>
    <p:sldId id="357" r:id="rId22"/>
    <p:sldId id="358" r:id="rId23"/>
    <p:sldId id="359" r:id="rId24"/>
    <p:sldId id="365" r:id="rId25"/>
    <p:sldId id="361" r:id="rId26"/>
    <p:sldId id="360" r:id="rId27"/>
    <p:sldId id="362" r:id="rId28"/>
    <p:sldId id="363" r:id="rId29"/>
    <p:sldId id="364" r:id="rId30"/>
    <p:sldId id="366" r:id="rId31"/>
    <p:sldId id="367" r:id="rId32"/>
    <p:sldId id="368" r:id="rId33"/>
    <p:sldId id="369" r:id="rId34"/>
    <p:sldId id="37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7"/>
  </p:normalViewPr>
  <p:slideViewPr>
    <p:cSldViewPr>
      <p:cViewPr varScale="1">
        <p:scale>
          <a:sx n="97" d="100"/>
          <a:sy n="97" d="100"/>
        </p:scale>
        <p:origin x="154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Area of Responsibility 3</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Implement Health Education</a:t>
            </a:r>
          </a:p>
        </p:txBody>
      </p:sp>
      <p:sp>
        <p:nvSpPr>
          <p:cNvPr id="1028" name="AutoShape 4" descr="data:image/jpeg;base64,/9j/4AAQSkZJRgABAQAAAQABAAD/2wCEAAkGBxQTEhQUExQVFRUXGBwYGRcYGBsYGhgaFxgYGBgcHR4YHSggHBwlHhgYITEiJiktLi4uFx8zODMsNygtLisBCgoKDg0OGhAQGi8lHCAsNzQsNy0uNy8yLCs0Nyw3LCwsNy8sLiwsLzU1LC0sLDctNywsLSwsNywsLCwsLCwsLP/AABEIAK8BIAMBIgACEQEDEQH/xAAcAAABBAMBAAAAAAAAAAAAAAAABAUGBwEDCAL/xABLEAACAQIDBAYIAgcGBQIHAQABAgMAEQQSIQUxQVEGBxMiYXEUMlOBkaGi0kLRI1JicpKxwRUXM1SCsghDY5PhwvEkJTRzlOPwFv/EABoBAQEAAwEBAAAAAAAAAAAAAAABAgQFAwb/xAAmEQEAAgIBBAIBBQEAAAAAAAAAARECAwQFEjFBEyFxIlGBofAU/9oADAMBAAIRAxEAPwC8aKKKAooooCisVmgKKKwTQYJqPz9NMCknZtiYw97WvcXPiBb50i6e7dRMNPFHKBiDExVAbtYWzG3gCa5/I5bqyiHT4PTo5ETllNRDquKUMAVIIO4g3BrZVb9VG20XCRwyyKrF3EIY2LICL2vyYke6rGvUmKaO7VOrOcZ9PVFYrNR5CiiigKKKKAooooCiiigKKKKAooooCiiigKKKKAooooCiiigKKKKAooooCiisGgS4/aEcKF5XVFG9mIAFNuyOluExLFIZlZxrl1DEDeQGAuKrzrvmftMMmvZ5XI5FwVGviBb+I1XGz5XWWNo75wwyW33vpa3PdWVOtxumRt0fJOX26R2n0iw2H/xp40PIsL/DfUY6XbamnwBxGz5TlBOche8UU2YrmGlt+7deqk6X4Ew43EIw/GWF+T94fzt7qsfqWxofDzwNY5XzW5rINfmD8atUufCx0asd8Tfj8UqiHFskgkU9++a51ueN77wdx5g1aOC6KbLxGHGN78UWXNJGHIVCPWXiR5A8qh3T/o2cFiSqj9FJd4zyF9V9x+VqZIdpyrC8KsRE7BmXmy7v/bwFXy6mzV/04Y7NOVfj9vb1traHbylwoRNFjTgiLoqjy3+ZNWr1Y7TxAws0+KkZsPGDkzC7WQEuQd5HADmKq3o9sh8VOsSAm5u2Xeqjef6e8VanT2dsNszsVjWONssKi+ZrbzuFtwO+ktbqHZPZx8Y+5/qEu2X0rwmI/wAKeNj+rezfA61s2x0mwuFt28qoTuG9j5KLk1zdhYO0kRBqXdUHmzBR/OnLpdEyYydGJuj5BfU5F9Tfwy2PvqdrynpGEbYw7/Vugdn9IsNOmeKZGXnfceRB1Bre+2YB/wAwe65/lVJ9UoY7QVQLqY3Lg7rC1jbnew95q8xhE/UX+EflWMxTmc3jxx9vZE2Tf25B7T5H8q3xbRibdIp94r02CjOhRP4RTdj9gRuCUARuFt3wqNU8A1mov0Zxj9oYySVsfGxFt3hUooCiiigKKKKAooooCiiigKKKKAooooCiiigKKKKAooooCiisXoID1u46OPDRh4UlLyWUNmGWwNyCuoNQTolt3ZsDrJJhZQ43MX7UKddQDbXdrapX1qdH5sVLE0bxkIpAjJOYliCSAARwA1qusd0SxkIu+GltzVc4+m9ekeHf4OGjLj9mWdTPn7o69Zm0sPicRHPhnDB48rixBBU6XBHEH5Vs6qNpNFjCirmMsZUC9u8tmF/cGqGsljY6HkdD86fdnt6CUna3pNs0UZ3ICLZ5BvvY91fG5q03tmnGOP8ABE3fhb/TLo+2Kwr9u6pkBkUot8pUEneQTpcWqlBh8L/mJP8A8f8A/ZVw7O6aRY3Az7kmETh49+uQ6rzU86osHSpi0+l4bIjPDKZipXl1VbDiiw3boxkaa/fK5TlUkBbXNhpffUe68MfdsNANwDSHz9Vf/V8acOjm2I8JsiCWWUqtnCxrbM7Z30FQTH4/+0XJYCPEbkFzlkS5IjuTpILmx3Nu00NT28OPrynlTtzucYmfsk6GYiGLGRSztljju+4m5UHKABvN/wCVSjpp0n2ZimzDDyySDTtAeyuBwJ3keYqvmU3ykEMDYrre/K2+96dNn9GsXNbssPMw55So+LWFZOru06ss425Z1/NJ91T7RRnmjgw8cb5QwYuzOy3sQSeRI3ADXdVlAYg+zHxNVz0B6EYzC4pJ5DEigFSmYsxDeQsCCAd9Wl2q8x8RWGT53nzrndM65uCJvSf+mfjSLF7UlW6MFDEbwd1+NbsXtRmJSEXPFm0UfHfXrA7NSMF3OdiDmY6+YFRpE/RmBVzG93/kv9af6juwISZCw9UAj3mpFUBRRRQFFFFAUUUUBRRRQFFFFAUUUUBRRRQFFFFAUVg01bV2tkORBmkPAcPPxoFuNxqRC7m38z5Cm8NNPu/Qx8/xsPDlXvZ+yrHtJjnkPPcvlS7E4lU1YgeHE0GvCbPSP1Rc8WOpPvrbPMiDvECkqySybh2a8zq3w4Vtw+z0XU95v1m1P/igbsZhY57WwyORqHkRdDzFxeqT6c9GJ8HMWkJkSQkiU63J4MeDf0FdDmmza+HhxEbRSJ2isNQBf58DWUS3OHzMtGd+Yc14XFPG2ZGKtYi45MLEHmCOFaaeel2w/QsS0N8wsGUnfla9g3C+hpmrOH1uvLHOO/H23T4p3CKzEqgKoOCgm5t5k06dFujU2NlyRghRYvJwQef63IUi2LgO3xEUN8vaOFvyv/Wuhdk4PDYGFYksoA82Y8SbakmpMuf1Dmxx8ezCP1SzgNhLGB3Y84ABkKhpHyiwLNYEml7YbS7SGw8bCqy669vMMLFGgePtJb39ViEBOg3gXIqmTjJOMkn8bfnXm+XmZy8uo3njJKxI0rc790ebflXvDbKYnNK1v2ENgPM7zVX9QO0T2mKhZibqkgvraxKtqd29dKtjaG1kjVrd4qCSBwABJJPAaURukw8QFyFAHHyprjTtGPZqQmveO4+Vcy4/aksskkhkk/SOz2ztbvMW52tryroLq5Iw+yMO7tqyGUlmJ0clrktuAFqCRbJnt3Laan86U4za8EX+LNFH+/Iq/wC41z70v6xJ8Q7phnaGDUXU2kk1NyWU6A8hbz31Gtl9H8Vi8zw4eWa29wtxflmOhPhe9Fp1RgtqwTaxTRSa27jq+v8ApJpWGrj0K8Un4o5ENri6OrKbEX0IIN66C6oOk74vBsJ2LSQNlZzvdSMyk8za4PlQpPwwozVyht7bMs2KxEvaP35XYWdgAMxygC+gy2q5uonDMMDJK7MxllNsxJsEAXS/jm4miLKJoDCmTpttD0fAYqW9isT21t3iLLY87kVy0cZLb/Fl0/bb86Dr/OKzmqttoSHB9HPWIkbDqMxa7Z5rcTvPe89Kon06X2sn8bfnQp1/ei9cliLF/q4r4S/lXkxYz9XF/CX8qLTrYGsZxUG2LtJNmbGglxBYlYwxW5LPJJdsoz63Jbcd3uql+lHTbF41iZJCkd7rFGSiAcL2N2PiflQp0lidv4WM5ZMTAjDUhpUUgHdoTSrD4tHF0dXB1BVgwIO7dXKY6MYsQ9v6LMIQM2fIQLc+dvEC1Jdk7SmwziTDyNE/NSQGtwYbmHgedCnXt6KaOim1/S8JDiACvaJmseBuQ3zB91qd6IS7SxBjjdxvA0/lTH0XRSZJGN2HE8Li5PvqQYqJWVlb1SNaimGwLMX7K7eJNrjh/wD3hQPr41pDlhGnFzu91KMNs9VOY95v1jr8OVNcGKxEa2MC2HEMF/8Aelb42VlusRv53/KgcZZQouTatBnZvUXT9ZtPlxpuiE2/sATzdxf5UptiTxiX3M1ApGFvq7FvDcPhW26qOAHwpCMBIfXnf/SAte12PFxBc83Jb+dBUXWbs158e0iFOz7NBnLqFuM1xcnh/Wot/Z+HjF5cRnP6sAv9Td2nzrdQDaBAsAIo9OH4uFQxVubC5PIan5V6+n1nCwznj4zOVRSV9FsZAcZh44sOAGkA7R2LSDxBGinThzq98Ns+OPVVF+e8/E61Q/Q7YU64vDyvGyIsga72Utv0VSbknyq8zJK3qqEHNtT8BWOTjdVjD5Y7Zv6Ul187Qz42KIHSKK5HjIxP8lWq5WElC9u6CFJ8WDEf7TT308xxm2jinLFgJCik8owEH+0n30/bN2If/wDPYmfW7YlZN34Y7R6eF2Y3rBziXqimA2nGjMVEqOhsbX7ucD6P51c3WNiVwuy8UyWUmPICOchyDUfvb6576JY3scbhJNe7PHe28hmCsNeYJHvq2OvbHuMJDEdBJLew5RqTr72GnhRFKQRF2VF3swUaX1YhRp76urrZxnomAiwqHvSgR6aZYY1AIHn3V+NVv1a7P7faeFUi4V+0PHSLv8fELT5127Q7XaOS/dhiVLftMS7H4FB/pos+UN2Ls1sTiIoE3yOqeQJ1PkBc+6urNl7Njw8SRRKFRFCgDkOfM+NUR1G7O7TaBkI7sMTH/W5VV+Rk+HjXQYojmXrCwc0m0sY6YebKZSBlicg5QFJBC2N8t/fUq6u2lwmydqTOjRsAQgdWUluzspsbHLmYa+dXhVcdeu0Oz2esYOs0qr7lDOf9oHvFC3P+6uper3Z/YbOwsdrHslZhqO9J320O7Vq5cQC4zC4uLjmLi4+FXLD13RKoAwUlgAP8VdwH7tFk89em0Oz2eIwbGaVV47lu53fujfzqi9k4Ltp4YfaSKnHUMwB3a7qk/WN05/tMw5YjEsWbQsGJLW10AtoK9dUGA7XakNxpEHlOlx3RlHlqwN/CiJ319YvJhMPADbPJmIv+GNTYW4i7A+YFVP0RwInx2FiIuGmW/iAcx4clNTDr3x+fHpFwihHP1pCWPh6oT41FuhO30wOLXEvEZQisFUNlszC17nkCfjQdTqKzVRf35R/5N/8Aur9tSnoL0+G0mmy4doliUEszhrlr2AsvJST7qIrfry28ZcUuFB7kADNbjI4vr+6th/qNNXVJ0eGLxwMi5ooB2jA7i17Rjx7wvb9moz0g2gcRip5j/wAyRm91+79IA91XN1B7Ny4SacjWaTLf9mK4H1M9FtYO2u7hpjlzWjbugb+6dLf0rlRNlYiw/wDh5/8AtSfbXXlFERjq0wzRbMwiOCGEdyDcEZmLAEHUGxGlSeiigS7SUmNgN9qZ9k4rsw4t4j/zT7iJMqluVNuDwwlzF9flQb8PDn7zkNyA3Cl4FNv9ix8Cw8j/AOK9rsoDTPJ5ZqBeTWt8Qo3sB7xSQbJj/a/iNbY9nxruQe/X+dB5bacf61/3QT/KvJxrH1ImPi1lFLFjA3ADyr0aClesnFwJjiZoGll7NNO0Kxgd624XJ31F26TyrpCkWHH/AE0AbfxY3J86k/WfsiefaJMUTuOyTUDTjxOnEVHT0X7PXE4mGD9m/aP8E416W+m4nw/Bh3zc148vPRDEO+0cKXZnPajVmLHjzroPa2NWGGWRjYIjOf8ASpP9KpPom2BXGYdYlnlcyACVyEVTY6hRv99T7rbmWHZk53tJliBOvrnXf4A1jk5vVZidsVFfTnSSYsS7bzdm8zqfnXQOA2A39gdgdC2EZ8gsO+6GSxI/aIF/CqG2ZhTLPDEN8kiRj/W4X+tdbDDgRhBuy5d2lrWrFy3H6SEWZd4sR5jUVPet7bYxM+EykFRhI5B5zjOfEd0JoahW0MP2cssZ/BI6nS3qsRu4bt1eJsQz2LEkqoQX4Kgso8gBairK6g9nZsZPMf8AlRZRu3yMPnZD/Eag/SzHGfHYqU/imktv9VWKrv8AACrZ6mYBBsvFYhvxPI3jkijAt55g/wARVIZ76k3J1J89aC7/APh+wdsNiZf1pgg8kjQ/+urXvUE6k0A2VFYg3eUm3MyNoeZG73Uj66eksmFw8KYeRo5pJL3XeI0Bv5XYoPK9EWPeqP6/9pZp8NACO4hkI8XOUfJT8aj/AEU6TbSxOMw8Hpk5DyLm7w9QEF9w/VBpJ1pbQ7bamJ1usZEQ3/8ALFm38mzD3UCboJ0bG0MWMOzlFyM5ZbEgLbgd9yQKsz+46D/Nz/wp+VN3/D7s+74uc8AkQ9/fb5ZPnVyYucIjOdyqWPuBP9KFuUek+zkw+LngjYusTlMzWuSPW9XTfce6rI/4f8Bd8VORuCxL5nvt8glVTjcQZJJJDvkdnJPN2LH+dXp1XAYTYj4g2BbtZibjcoKrv8EG/nRVR9PMf2+0MXJvHasovyjOQf7aknVz1dJtGCSaSWSIK+RciqQ1gCT3vMCq9LE6nedT5nU10t1S7N7HZeH01cGVvEyMSN3hlA8AKLKMf3Gwf5uf+FPyp2To5HsbZmOaORpCUZszi3ey5EFl4XPzqw6gXXXicmy5BuzvGv1A6/CjG3OgFh7v5V1H1c4Dsdm4ROPZBzrfvSd9vddq5blGh1todeWm/Suv9nACKMAiwRd271RQKb1mqO62ummIjx3Y4XESRCJAr5NLu3e1vvsCvxNKepva+NxeLkM+JlkiijuVY6FnJC305BjQXRRWBWaDXNFmBB3Gm1IJIycouP507UUCFcefxIw8q9DaA/Vb4UsooEvpR4I3wtWO1kO5APM/lSui1AkySH8Sr5C/86ycJf1mY++w+VKqwRQUZ1tYp1xxiV3EfZocgYhbm97gHXcN/KoJaui9tdCcHipe1njLPYLcSOugvbRWA4mkX92WzvYN/wB2X76z7ne4vU9GrVGE4zcf791OdCD/APMMJ/8AdH9amn/EDtAdnhcODqWaUjTcoyD5ufgam2B6vsDDIkscJDocyntJDYjwLEUr210dwWKkX0mKOWQKcocm4W+thfdeplNtDqHKx5GyMsb+o9qI6o8B2u1IP+mGl/hFh82HwrpSmPYPRfBYZu1wsEcbMuXMl9VJBtv3XAp5My6C41JA8SN4rFoOYusnBdltTGLwaQyC/wD1AHPzLVGSa6p2n0NwOIkMs2GjkkNrsb3NhYbjSRurrZn+Ti+f51KVs6B7L7HZmGia9zCC2nGQZmBB5FjpXN239jyYTESQSqQUJy3/ABJc5HHMMBf411jFlHcFu6o05DcP5fKmfb2ysFiyIcQkUjWuFOjjxUjvD3VUUL0N6wcTs+MxIqSxElgj3GVmOpBXgddOZpj6R7fmxsxmnYMxsqqNFUX0VR7/ADNXlJ1PbNJJCzKOQmYgfxXPzp52F0AwGEYPDAucbndmkYbtRnJsdOFqLaHdUPRFsLHJjsQhSRoz2aNoVjsGLEcGaw04AcLmqYx2K7WSSUm/aOz6/tsW4+ddc4zCJIjxuAyOpVlO4qwsR7xeo1/d/ssEL6HDe17a7t199Es19SOzzHs1XIsZpHk918q/JeHOnXrRx3Y7LxbXsWj7NTrvkIThu3k1I9n4GOCNYolCRoLKo3AchSXa2zIMWphnRZVBDFDe1/wk2oOSWOhtr4VfvT4jB7BWEWBMcUO86k2L24nQNpUjTq92aCCMHECDcHXQjUHfTlt7ZOGnjC4tEeNWBAckANbKOOp1t76Dk4mplg+tDaMUaRpLGFQBVHZJoALDhV2Dq82Z/k4vq/Os/wB3ezP8nF9X50VS562dp+2T/tJ+VWrt3Z2Ix2xMj9/EvEktrBMzgh8tuF91OR6utmf5OL6vzqTRRBVCgWAAAHIDQCiOPZEIJUgggkEHQgjQg8jU/wBn9bWNjw4hyxOyrlWVgcwAFhcDRiOelXHt/oPgsY2aeBS/66lkY+ZQgn30wJ1O7NuLicgcDKdfgAfnRVCok2JmsoeaaQ+bMSd5953mwFq6T6u+i39n4RYyQZGOeUjdmPAeCiw91OOwei+FwYthoVjvvYXLHzZiWPxp5FAUUUUQUUUUBRRRQFFFFAUUUUBRRRQFMW1dJ843xxhj+7nIf6ST7qfaRSSAylCoJ7O9/AsRl8qBigxbLHBlc6CAFdAtnfKfFja/latmGZox3WZr4ia4JvewkIHvIBpwgngZIS6xqWUBFNtL2sBp5V7nxcSrKyZGeMM5Ate4Ug687aXoG2TEyBNJWJaNXJ07jF0BtpoCGOh/VrZNM4Lx9o+kuVTcAkdkJLEnQAEnhc6Cti4+EdoFRdJUV9wuXK946cCfppxAikQsArgnNuBuRx89KBBsiYvIHbVmw0JPiS0hO7xrXDJFkYSDM3pBFh62ftO4eegy68hSjZuI7gkaOOJCgIIe5se8ARlFgLmvWFxEMjl8qZg/Zq/Fv0avobcmOnhQN74yQRl87ZmilYrp+jKC6200sdNede8TLIvafpXORY5Be2pcsCDp6um6nEzYcHfGDISu4Xcg5SDz10rXi9oQKspujFF7yi1zl3D46eF6BGjuzL+lcB55YiBbRV7Qi2mhGUa1olx0mVP0mpjbXQZiJkQWNrKxBIueJp2TFR2LdwKAJL8RnzXJ00vrrxuazJPh8oJMeVgbbrEX73uva4oGiTFyFEAd75pAwzIr90D8RGVgt9eJ05VtXFuzqvaMFbs7tYKdY2bl3SxA/lTljOyWIHIrqCuRQBYsTZbaW47609unfGIjSP1bknMjA6LqQNQRa1qBMs0jZAXYdya5FgW7NlCtu0uNffXrFgyQ4Z2YgloibG1y1vzpwjxEJZVBTNluo45SBu8LW+Vao8dEzZRlKIua9xZcpta3hzoEuGnfOhzk53dSmllVc2UjS49UeealewMxhRmZnZ1DEsRxHCwrIxeHH6XMgzX7/E5d4vv0rUm1IwzRoV7iq2+y2YkW0Glv60DtRSOTaCd8BlLIpYrfXQXrXHtJd7sqiynfr3gTY6eBtQOFFJX2hGFVi65W9U30PlW+KQMAQbg6g8waD3RSFNorZi5CgOyanflv/QE+6vbbRjGS7r3/AFdfW8qBXRWAazQFFFYoM0Vi9F6DNFYvRegzRWL0XoM0Vi9F6DNNeK2csk2Z0VlEdhex72Yk/KnO9YoI0uynCxjK5BjjQgPlVcjEnMAdRY8OVe58FK3aXTfFNGLEAEuQUsAdBbjzvUiooGSXCSEuMmhlhcG4tZTHm94ymluCgZRKCLZpGYeRA/8ANLqKCN4XAMsKAYcq6dkWN0/SZCpYaNxtfWt6YWQEv2Z/+o7XICtyphEZ42vc/Kn21FBHsPg5VzXiDdp3bEiy/ppHuddRlYHTkKxNg5mMl03xTRixAW7lWSw4aDUnW9SKigZJcJIWz5DoImy3W5KZ7rvtcZh7xWYME/aK5W1zKxFx3c4QAaaXOUnzJp6tRQNXoj+jRLbvoIzlJ0LRlTa/urXMk0hBKZVEkZCmxNla7sSDblp4U80UEem2ZIzvYP3mdg5fuLmQqLKDfMCbbt1E2CkkvaMx/olT1luSkgawINhcDQ+NSGgUDJgMEwdGKMvekY5mzN3lVQSb7zl4Umh2fKIypQ3MMS7xbMjsWG/kb1JDRQMM2FlMhJTQCYAgqBZx3LC/hYk63r0mAfOhK6AxX1H4EkDfAkU+WooI46mEguoNxOMpZRYNLnzandYi9td2+nTYrnskQggrGl7+KjSlkkKt6wBsb6i+tewBQM6YN8yHLoMRI51HqsjgH4kUnw+BkTNeMPn01K2UCaRrnW9iHB0/VqQUAUHmEk3uLa24a+OlbKwKzQa5kJFgSviLXHxFJfQn9vL9H2UtNNuK2yiFrhyEsHZVuEvz1+Nr2oNvoTe3l+j7KPQW9vL9H2Urzjn7qyHB4ira2R+gt7eX6Pso9Bb28v0fZW2HGBndBfuWueHeFxY+Vb845illkfoTe3l+j7KPQm9vL9H2VtlxqqyKWGZ75fGwJPyFbIpri5GXUjW3A24Gllk3oLe3l+j7KPQW9vL9H2V6lxwVylmJCh9ANxOUDU79DSkSDn7qWWSegt7eX6Pso9Bb28v0fZSzOOYpNj8aIgt1ZizZVCgEk2J4kDcDxpZbx6E3t5fo+yj0Jvby/R9lbsNicw1Rk8Hy3P8ACTW7OOYpZZH6C3t5fo+yj0Fvby/R9lLC45ikSbUUkABtZGjGnFL5j+7odaWWz6E3t5fo+yj0Jvby/R9lLM45igMOYpZZH6C3t5fo+yj0Fvby/R9lLM4te4tWb0ssi9Cb28v0fZR6E3t5fo+ylEU9xc93wNr/ACJoxU4RGc7lUsfIC5pZZP6E3t5fo+yj0Fvby/R9le5McB2ehvIbDTd3S2vLQUpVqWWR+gt7eX6Pso9Cb28v0fZW3GYsRoXOoBA01NyQo+ZrTNtRFD63KFVIAubvaw+YpZbPoTe3l+j7KPQm9vL9H2UrVr0hO1O+yrHK+UhSyhcoJAP4mBO/lSy3v0Fvby/R9lHoLe3l+j7K24nFhMt7nMwUAC5u39PyreHHMUssj9Cb28v0fZR6E3t5fo+yluYUnxeNSNC7MAo3n5fGlltXoLe3l+j7KPQn9vL9H2UpjmuSOQBvpY35a17zjmKhbThoCu92f97Lp/CopRWFa+6s0Rg1HNjYxewhUrmeZmLJoSCxZmzDgF3a8gKklakw6gkhVBO8gC58zxoI20f6FphYPLNbO1+6jSCPQ7xdVH8VeYIQGCkosckxzKoKpaOPct94LC552qTejrly5Rl3ZbC3w3Vh8MpABVSBuBAIFt1qCKwAZB2ZQRyzSN3vVKpfKun4Tbd4VuwOHX9EGsVRJJiCuULnNlGUnRbZ9PCpI2GUgLlWw1AsLD3VkwKb3UG4sdN45HmKoimHVECMyreHDGSxA0LnMoF9O7bTXS9YxwURdl3cyIkfeNzmkCklVHEXBzeJqUtg0OpRCbW1UbuXlWWwqG5KqSdDcA3tu31AwSd+W3Bp0Th6sCdoeP62leIo1bsnABeWdpQdL5VDEW10GUL8akYwy3vlF7k3sN53n314kwi5bKApylVIABW4tpyoI3s+OOSTCm4aUgzSEG/4RYHjoWAA4Wpy2n3sREocJkRpLkA6myL62nFvhSnZuzcjFmYMxFrhQoAvfcOJOpN9aVTYKNzd0RjzKgn5igYduOQI8rkyRnM8gC92N+6x5AkG4/dvWZMPCWkRty5EjUasMwvnUfrEtfN+zT8uGUAgKoB0IAFiLW156aVkYdbg5VuBYGwuByB4Cgi8xLSF2Ze5MxFrmQLBfQ62VWtrzzeVDuyogGjJBnJ4K+IcC978O/rUnOFUknKveFm0Go8edZ9HXXujUWOg1A3A8x4UEXGFHeUZbSSRREICFOXvu1795it7nwtW0qt3tZEkxIja2gIRLtr+0y5TUjXDroMq931dBp5cqDhksVyrYm5FhYk7yRQRycIMqx5BExeUrJcIcgVLKBa6nVgOJBNLUJhwXMiM2uLasO6LHcLkC3IU7vh1NrqDbUaDQjdblWXhBFiARyIvQRjF4ZAs1wG7KBYVuPxkXt53KU5bYiIw6Qgm7lIr8bGwY/whjTn6MuvdXU3Og1I4nmdK9vGDa4Bsbi4vY+FBG8crJI5Ejv2UDuM+WwZtF9UDgp31ohjCFrlDnVIiUJVWLXYuznebA34624ipV2K3JsLkWJtqQOFeDhUtlyrlG4WFh7qCNYJQxVQFs+JJsg7uWFRqBfcWXeN96MNh43yWVf0s7sbCxyRlioPhcJ8aky4ZQbhVvqb2F7neb+NhWI8Iinuqo37gBv37udAh2CoCSMLBWlcgDQAA5dPPLf3mkOyi3ZtKJR3i8nZ5VudTbXfuC0/rCAMoAA5AaVrjwMam6xop5hQD8QKCOYQIZMO1wzrE00jCxJJAAv7ybCtSz2hiykFkiknNte8wNuPN2+FSmPCovqqo8gB48KzHhlXcqjS2gA05aUDBIIUuFN2YLGzBsqsW1uz8W0J33F/GkkESOApEeWTE2AAsgES62B55bcL3qUjCJbLkXLvtlFr+W6hsIh3opsc2oG/n5+NBHVIJF7LHLO9+AKQqVVb8iUFGGhV3jWwEfaSSqOGVFVFIG7KWObTSpGcMmXLlXLysLc93nWewW97C9rXtrbl5eFAg6OIBACNAzOygbgrOxW3utTpXmNAoAAAA3AaAV6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xQTEhQUExQVFRUXGBwYGRcYGBsYGhgaFxgYGBgcHR4YHSggHBwlHhgYITEiJiktLi4uFx8zODMsNygtLisBCgoKDg0OGhAQGi8lHCAsNzQsNy0uNy8yLCs0Nyw3LCwsNy8sLiwsLzU1LC0sLDctNywsLSwsNywsLCwsLCwsLP/AABEIAK8BIAMBIgACEQEDEQH/xAAcAAABBAMBAAAAAAAAAAAAAAAABAUGBwEDCAL/xABLEAACAQIDBAYIAgcGBQIHAQABAgMAEQQSIQUxQVEGBxMiYXEUMlOBkaGi0kLRI1JicpKxwRUXM1SCsghDY5PhwvEkJTRzlOPwFv/EABoBAQEAAwEBAAAAAAAAAAAAAAABAgQFAwb/xAAmEQEAAgIBBAIBBQEAAAAAAAAAARECAwQFEjFBEyFxIlGBofAU/9oADAMBAAIRAxEAPwC8aKKKAooooCisVmgKKKwTQYJqPz9NMCknZtiYw97WvcXPiBb50i6e7dRMNPFHKBiDExVAbtYWzG3gCa5/I5bqyiHT4PTo5ETllNRDquKUMAVIIO4g3BrZVb9VG20XCRwyyKrF3EIY2LICL2vyYke6rGvUmKaO7VOrOcZ9PVFYrNR5CiiigKKKKAooooCiiigKKKKAooooCiiigKKKKAooooCiiigKKKKAooooCiisGgS4/aEcKF5XVFG9mIAFNuyOluExLFIZlZxrl1DEDeQGAuKrzrvmftMMmvZ5XI5FwVGviBb+I1XGz5XWWNo75wwyW33vpa3PdWVOtxumRt0fJOX26R2n0iw2H/xp40PIsL/DfUY6XbamnwBxGz5TlBOche8UU2YrmGlt+7deqk6X4Ew43EIw/GWF+T94fzt7qsfqWxofDzwNY5XzW5rINfmD8atUufCx0asd8Tfj8UqiHFskgkU9++a51ueN77wdx5g1aOC6KbLxGHGN78UWXNJGHIVCPWXiR5A8qh3T/o2cFiSqj9FJd4zyF9V9x+VqZIdpyrC8KsRE7BmXmy7v/bwFXy6mzV/04Y7NOVfj9vb1traHbylwoRNFjTgiLoqjy3+ZNWr1Y7TxAws0+KkZsPGDkzC7WQEuQd5HADmKq3o9sh8VOsSAm5u2Xeqjef6e8VanT2dsNszsVjWONssKi+ZrbzuFtwO+ktbqHZPZx8Y+5/qEu2X0rwmI/wAKeNj+rezfA61s2x0mwuFt28qoTuG9j5KLk1zdhYO0kRBqXdUHmzBR/OnLpdEyYydGJuj5BfU5F9Tfwy2PvqdrynpGEbYw7/Vugdn9IsNOmeKZGXnfceRB1Bre+2YB/wAwe65/lVJ9UoY7QVQLqY3Lg7rC1jbnew95q8xhE/UX+EflWMxTmc3jxx9vZE2Tf25B7T5H8q3xbRibdIp94r02CjOhRP4RTdj9gRuCUARuFt3wqNU8A1mov0Zxj9oYySVsfGxFt3hUooCiiigKKKKAooooCiiigKKKKAooooCiiigKKKKAooooCiisXoID1u46OPDRh4UlLyWUNmGWwNyCuoNQTolt3ZsDrJJhZQ43MX7UKddQDbXdrapX1qdH5sVLE0bxkIpAjJOYliCSAARwA1qusd0SxkIu+GltzVc4+m9ekeHf4OGjLj9mWdTPn7o69Zm0sPicRHPhnDB48rixBBU6XBHEH5Vs6qNpNFjCirmMsZUC9u8tmF/cGqGsljY6HkdD86fdnt6CUna3pNs0UZ3ICLZ5BvvY91fG5q03tmnGOP8ABE3fhb/TLo+2Kwr9u6pkBkUot8pUEneQTpcWqlBh8L/mJP8A8f8A/ZVw7O6aRY3Az7kmETh49+uQ6rzU86osHSpi0+l4bIjPDKZipXl1VbDiiw3boxkaa/fK5TlUkBbXNhpffUe68MfdsNANwDSHz9Vf/V8acOjm2I8JsiCWWUqtnCxrbM7Z30FQTH4/+0XJYCPEbkFzlkS5IjuTpILmx3Nu00NT28OPrynlTtzucYmfsk6GYiGLGRSztljju+4m5UHKABvN/wCVSjpp0n2ZimzDDyySDTtAeyuBwJ3keYqvmU3ykEMDYrre/K2+96dNn9GsXNbssPMw55So+LWFZOru06ss425Z1/NJ91T7RRnmjgw8cb5QwYuzOy3sQSeRI3ADXdVlAYg+zHxNVz0B6EYzC4pJ5DEigFSmYsxDeQsCCAd9Wl2q8x8RWGT53nzrndM65uCJvSf+mfjSLF7UlW6MFDEbwd1+NbsXtRmJSEXPFm0UfHfXrA7NSMF3OdiDmY6+YFRpE/RmBVzG93/kv9af6juwISZCw9UAj3mpFUBRRRQFFFFAUUUUBRRRQFFFFAUUUUBRRRQFFFFAUVg01bV2tkORBmkPAcPPxoFuNxqRC7m38z5Cm8NNPu/Qx8/xsPDlXvZ+yrHtJjnkPPcvlS7E4lU1YgeHE0GvCbPSP1Rc8WOpPvrbPMiDvECkqySybh2a8zq3w4Vtw+z0XU95v1m1P/igbsZhY57WwyORqHkRdDzFxeqT6c9GJ8HMWkJkSQkiU63J4MeDf0FdDmmza+HhxEbRSJ2isNQBf58DWUS3OHzMtGd+Yc14XFPG2ZGKtYi45MLEHmCOFaaeel2w/QsS0N8wsGUnfla9g3C+hpmrOH1uvLHOO/H23T4p3CKzEqgKoOCgm5t5k06dFujU2NlyRghRYvJwQef63IUi2LgO3xEUN8vaOFvyv/Wuhdk4PDYGFYksoA82Y8SbakmpMuf1Dmxx8ezCP1SzgNhLGB3Y84ABkKhpHyiwLNYEml7YbS7SGw8bCqy669vMMLFGgePtJb39ViEBOg3gXIqmTjJOMkn8bfnXm+XmZy8uo3njJKxI0rc790ebflXvDbKYnNK1v2ENgPM7zVX9QO0T2mKhZibqkgvraxKtqd29dKtjaG1kjVrd4qCSBwABJJPAaURukw8QFyFAHHyprjTtGPZqQmveO4+Vcy4/aksskkhkk/SOz2ztbvMW52tryroLq5Iw+yMO7tqyGUlmJ0clrktuAFqCRbJnt3Laan86U4za8EX+LNFH+/Iq/wC41z70v6xJ8Q7phnaGDUXU2kk1NyWU6A8hbz31Gtl9H8Vi8zw4eWa29wtxflmOhPhe9Fp1RgtqwTaxTRSa27jq+v8ApJpWGrj0K8Un4o5ENri6OrKbEX0IIN66C6oOk74vBsJ2LSQNlZzvdSMyk8za4PlQpPwwozVyht7bMs2KxEvaP35XYWdgAMxygC+gy2q5uonDMMDJK7MxllNsxJsEAXS/jm4miLKJoDCmTpttD0fAYqW9isT21t3iLLY87kVy0cZLb/Fl0/bb86Dr/OKzmqttoSHB9HPWIkbDqMxa7Z5rcTvPe89Kon06X2sn8bfnQp1/ei9cliLF/q4r4S/lXkxYz9XF/CX8qLTrYGsZxUG2LtJNmbGglxBYlYwxW5LPJJdsoz63Jbcd3uql+lHTbF41iZJCkd7rFGSiAcL2N2PiflQp0lidv4WM5ZMTAjDUhpUUgHdoTSrD4tHF0dXB1BVgwIO7dXKY6MYsQ9v6LMIQM2fIQLc+dvEC1Jdk7SmwziTDyNE/NSQGtwYbmHgedCnXt6KaOim1/S8JDiACvaJmseBuQ3zB91qd6IS7SxBjjdxvA0/lTH0XRSZJGN2HE8Li5PvqQYqJWVlb1SNaimGwLMX7K7eJNrjh/wD3hQPr41pDlhGnFzu91KMNs9VOY95v1jr8OVNcGKxEa2MC2HEMF/8Aelb42VlusRv53/KgcZZQouTatBnZvUXT9ZtPlxpuiE2/sATzdxf5UptiTxiX3M1ApGFvq7FvDcPhW26qOAHwpCMBIfXnf/SAte12PFxBc83Jb+dBUXWbs158e0iFOz7NBnLqFuM1xcnh/Wot/Z+HjF5cRnP6sAv9Td2nzrdQDaBAsAIo9OH4uFQxVubC5PIan5V6+n1nCwznj4zOVRSV9FsZAcZh44sOAGkA7R2LSDxBGinThzq98Ns+OPVVF+e8/E61Q/Q7YU64vDyvGyIsga72Utv0VSbknyq8zJK3qqEHNtT8BWOTjdVjD5Y7Zv6Ul187Qz42KIHSKK5HjIxP8lWq5WElC9u6CFJ8WDEf7TT308xxm2jinLFgJCik8owEH+0n30/bN2If/wDPYmfW7YlZN34Y7R6eF2Y3rBziXqimA2nGjMVEqOhsbX7ucD6P51c3WNiVwuy8UyWUmPICOchyDUfvb6576JY3scbhJNe7PHe28hmCsNeYJHvq2OvbHuMJDEdBJLew5RqTr72GnhRFKQRF2VF3swUaX1YhRp76urrZxnomAiwqHvSgR6aZYY1AIHn3V+NVv1a7P7faeFUi4V+0PHSLv8fELT5127Q7XaOS/dhiVLftMS7H4FB/pos+UN2Ls1sTiIoE3yOqeQJ1PkBc+6urNl7Njw8SRRKFRFCgDkOfM+NUR1G7O7TaBkI7sMTH/W5VV+Rk+HjXQYojmXrCwc0m0sY6YebKZSBlicg5QFJBC2N8t/fUq6u2lwmydqTOjRsAQgdWUluzspsbHLmYa+dXhVcdeu0Oz2esYOs0qr7lDOf9oHvFC3P+6uper3Z/YbOwsdrHslZhqO9J320O7Vq5cQC4zC4uLjmLi4+FXLD13RKoAwUlgAP8VdwH7tFk89em0Oz2eIwbGaVV47lu53fujfzqi9k4Ltp4YfaSKnHUMwB3a7qk/WN05/tMw5YjEsWbQsGJLW10AtoK9dUGA7XakNxpEHlOlx3RlHlqwN/CiJ319YvJhMPADbPJmIv+GNTYW4i7A+YFVP0RwInx2FiIuGmW/iAcx4clNTDr3x+fHpFwihHP1pCWPh6oT41FuhO30wOLXEvEZQisFUNlszC17nkCfjQdTqKzVRf35R/5N/8Aur9tSnoL0+G0mmy4doliUEszhrlr2AsvJST7qIrfry28ZcUuFB7kADNbjI4vr+6th/qNNXVJ0eGLxwMi5ooB2jA7i17Rjx7wvb9moz0g2gcRip5j/wAyRm91+79IA91XN1B7Ny4SacjWaTLf9mK4H1M9FtYO2u7hpjlzWjbugb+6dLf0rlRNlYiw/wDh5/8AtSfbXXlFERjq0wzRbMwiOCGEdyDcEZmLAEHUGxGlSeiigS7SUmNgN9qZ9k4rsw4t4j/zT7iJMqluVNuDwwlzF9flQb8PDn7zkNyA3Cl4FNv9ix8Cw8j/AOK9rsoDTPJ5ZqBeTWt8Qo3sB7xSQbJj/a/iNbY9nxruQe/X+dB5bacf61/3QT/KvJxrH1ImPi1lFLFjA3ADyr0aClesnFwJjiZoGll7NNO0Kxgd624XJ31F26TyrpCkWHH/AE0AbfxY3J86k/WfsiefaJMUTuOyTUDTjxOnEVHT0X7PXE4mGD9m/aP8E416W+m4nw/Bh3zc148vPRDEO+0cKXZnPajVmLHjzroPa2NWGGWRjYIjOf8ASpP9KpPom2BXGYdYlnlcyACVyEVTY6hRv99T7rbmWHZk53tJliBOvrnXf4A1jk5vVZidsVFfTnSSYsS7bzdm8zqfnXQOA2A39gdgdC2EZ8gsO+6GSxI/aIF/CqG2ZhTLPDEN8kiRj/W4X+tdbDDgRhBuy5d2lrWrFy3H6SEWZd4sR5jUVPet7bYxM+EykFRhI5B5zjOfEd0JoahW0MP2cssZ/BI6nS3qsRu4bt1eJsQz2LEkqoQX4Kgso8gBairK6g9nZsZPMf8AlRZRu3yMPnZD/Eag/SzHGfHYqU/imktv9VWKrv8AACrZ6mYBBsvFYhvxPI3jkijAt55g/wARVIZ76k3J1J89aC7/APh+wdsNiZf1pgg8kjQ/+urXvUE6k0A2VFYg3eUm3MyNoeZG73Uj66eksmFw8KYeRo5pJL3XeI0Bv5XYoPK9EWPeqP6/9pZp8NACO4hkI8XOUfJT8aj/AEU6TbSxOMw8Hpk5DyLm7w9QEF9w/VBpJ1pbQ7bamJ1usZEQ3/8ALFm38mzD3UCboJ0bG0MWMOzlFyM5ZbEgLbgd9yQKsz+46D/Nz/wp+VN3/D7s+74uc8AkQ9/fb5ZPnVyYucIjOdyqWPuBP9KFuUek+zkw+LngjYusTlMzWuSPW9XTfce6rI/4f8Bd8VORuCxL5nvt8glVTjcQZJJJDvkdnJPN2LH+dXp1XAYTYj4g2BbtZibjcoKrv8EG/nRVR9PMf2+0MXJvHasovyjOQf7aknVz1dJtGCSaSWSIK+RciqQ1gCT3vMCq9LE6nedT5nU10t1S7N7HZeH01cGVvEyMSN3hlA8AKLKMf3Gwf5uf+FPyp2To5HsbZmOaORpCUZszi3ey5EFl4XPzqw6gXXXicmy5BuzvGv1A6/CjG3OgFh7v5V1H1c4Dsdm4ROPZBzrfvSd9vddq5blGh1todeWm/Suv9nACKMAiwRd271RQKb1mqO62ummIjx3Y4XESRCJAr5NLu3e1vvsCvxNKepva+NxeLkM+JlkiijuVY6FnJC305BjQXRRWBWaDXNFmBB3Gm1IJIycouP507UUCFcefxIw8q9DaA/Vb4UsooEvpR4I3wtWO1kO5APM/lSui1AkySH8Sr5C/86ycJf1mY++w+VKqwRQUZ1tYp1xxiV3EfZocgYhbm97gHXcN/KoJaui9tdCcHipe1njLPYLcSOugvbRWA4mkX92WzvYN/wB2X76z7ne4vU9GrVGE4zcf791OdCD/APMMJ/8AdH9amn/EDtAdnhcODqWaUjTcoyD5ufgam2B6vsDDIkscJDocyntJDYjwLEUr210dwWKkX0mKOWQKcocm4W+thfdeplNtDqHKx5GyMsb+o9qI6o8B2u1IP+mGl/hFh82HwrpSmPYPRfBYZu1wsEcbMuXMl9VJBtv3XAp5My6C41JA8SN4rFoOYusnBdltTGLwaQyC/wD1AHPzLVGSa6p2n0NwOIkMs2GjkkNrsb3NhYbjSRurrZn+Ti+f51KVs6B7L7HZmGia9zCC2nGQZmBB5FjpXN239jyYTESQSqQUJy3/ABJc5HHMMBf411jFlHcFu6o05DcP5fKmfb2ysFiyIcQkUjWuFOjjxUjvD3VUUL0N6wcTs+MxIqSxElgj3GVmOpBXgddOZpj6R7fmxsxmnYMxsqqNFUX0VR7/ADNXlJ1PbNJJCzKOQmYgfxXPzp52F0AwGEYPDAucbndmkYbtRnJsdOFqLaHdUPRFsLHJjsQhSRoz2aNoVjsGLEcGaw04AcLmqYx2K7WSSUm/aOz6/tsW4+ddc4zCJIjxuAyOpVlO4qwsR7xeo1/d/ssEL6HDe17a7t199Es19SOzzHs1XIsZpHk918q/JeHOnXrRx3Y7LxbXsWj7NTrvkIThu3k1I9n4GOCNYolCRoLKo3AchSXa2zIMWphnRZVBDFDe1/wk2oOSWOhtr4VfvT4jB7BWEWBMcUO86k2L24nQNpUjTq92aCCMHECDcHXQjUHfTlt7ZOGnjC4tEeNWBAckANbKOOp1t76Dk4mplg+tDaMUaRpLGFQBVHZJoALDhV2Dq82Z/k4vq/Os/wB3ezP8nF9X50VS562dp+2T/tJ+VWrt3Z2Ix2xMj9/EvEktrBMzgh8tuF91OR6utmf5OL6vzqTRRBVCgWAAAHIDQCiOPZEIJUgggkEHQgjQg8jU/wBn9bWNjw4hyxOyrlWVgcwAFhcDRiOelXHt/oPgsY2aeBS/66lkY+ZQgn30wJ1O7NuLicgcDKdfgAfnRVCok2JmsoeaaQ+bMSd5953mwFq6T6u+i39n4RYyQZGOeUjdmPAeCiw91OOwei+FwYthoVjvvYXLHzZiWPxp5FAUUUUQUUUUBRRRQFFFFAUUUUBRRRQFMW1dJ843xxhj+7nIf6ST7qfaRSSAylCoJ7O9/AsRl8qBigxbLHBlc6CAFdAtnfKfFja/latmGZox3WZr4ia4JvewkIHvIBpwgngZIS6xqWUBFNtL2sBp5V7nxcSrKyZGeMM5Ate4Ug687aXoG2TEyBNJWJaNXJ07jF0BtpoCGOh/VrZNM4Lx9o+kuVTcAkdkJLEnQAEnhc6Cti4+EdoFRdJUV9wuXK946cCfppxAikQsArgnNuBuRx89KBBsiYvIHbVmw0JPiS0hO7xrXDJFkYSDM3pBFh62ftO4eegy68hSjZuI7gkaOOJCgIIe5se8ARlFgLmvWFxEMjl8qZg/Zq/Fv0avobcmOnhQN74yQRl87ZmilYrp+jKC6200sdNede8TLIvafpXORY5Be2pcsCDp6um6nEzYcHfGDISu4Xcg5SDz10rXi9oQKspujFF7yi1zl3D46eF6BGjuzL+lcB55YiBbRV7Qi2mhGUa1olx0mVP0mpjbXQZiJkQWNrKxBIueJp2TFR2LdwKAJL8RnzXJ00vrrxuazJPh8oJMeVgbbrEX73uva4oGiTFyFEAd75pAwzIr90D8RGVgt9eJ05VtXFuzqvaMFbs7tYKdY2bl3SxA/lTljOyWIHIrqCuRQBYsTZbaW47609unfGIjSP1bknMjA6LqQNQRa1qBMs0jZAXYdya5FgW7NlCtu0uNffXrFgyQ4Z2YgloibG1y1vzpwjxEJZVBTNluo45SBu8LW+Vao8dEzZRlKIua9xZcpta3hzoEuGnfOhzk53dSmllVc2UjS49UeealewMxhRmZnZ1DEsRxHCwrIxeHH6XMgzX7/E5d4vv0rUm1IwzRoV7iq2+y2YkW0Glv60DtRSOTaCd8BlLIpYrfXQXrXHtJd7sqiynfr3gTY6eBtQOFFJX2hGFVi65W9U30PlW+KQMAQbg6g8waD3RSFNorZi5CgOyanflv/QE+6vbbRjGS7r3/AFdfW8qBXRWAazQFFFYoM0Vi9F6DNFYvRegzRWL0XoM0Vi9F6DNNeK2csk2Z0VlEdhex72Yk/KnO9YoI0uynCxjK5BjjQgPlVcjEnMAdRY8OVe58FK3aXTfFNGLEAEuQUsAdBbjzvUiooGSXCSEuMmhlhcG4tZTHm94ymluCgZRKCLZpGYeRA/8ANLqKCN4XAMsKAYcq6dkWN0/SZCpYaNxtfWt6YWQEv2Z/+o7XICtyphEZ42vc/Kn21FBHsPg5VzXiDdp3bEiy/ppHuddRlYHTkKxNg5mMl03xTRixAW7lWSw4aDUnW9SKigZJcJIWz5DoImy3W5KZ7rvtcZh7xWYME/aK5W1zKxFx3c4QAaaXOUnzJp6tRQNXoj+jRLbvoIzlJ0LRlTa/urXMk0hBKZVEkZCmxNla7sSDblp4U80UEem2ZIzvYP3mdg5fuLmQqLKDfMCbbt1E2CkkvaMx/olT1luSkgawINhcDQ+NSGgUDJgMEwdGKMvekY5mzN3lVQSb7zl4Umh2fKIypQ3MMS7xbMjsWG/kb1JDRQMM2FlMhJTQCYAgqBZx3LC/hYk63r0mAfOhK6AxX1H4EkDfAkU+WooI46mEguoNxOMpZRYNLnzandYi9td2+nTYrnskQggrGl7+KjSlkkKt6wBsb6i+tewBQM6YN8yHLoMRI51HqsjgH4kUnw+BkTNeMPn01K2UCaRrnW9iHB0/VqQUAUHmEk3uLa24a+OlbKwKzQa5kJFgSviLXHxFJfQn9vL9H2UtNNuK2yiFrhyEsHZVuEvz1+Nr2oNvoTe3l+j7KPQW9vL9H2Urzjn7qyHB4ira2R+gt7eX6Pso9Bb28v0fZW2HGBndBfuWueHeFxY+Vb845illkfoTe3l+j7KPQm9vL9H2VtlxqqyKWGZ75fGwJPyFbIpri5GXUjW3A24Gllk3oLe3l+j7KPQW9vL9H2V6lxwVylmJCh9ANxOUDU79DSkSDn7qWWSegt7eX6Pso9Bb28v0fZSzOOYpNj8aIgt1ZizZVCgEk2J4kDcDxpZbx6E3t5fo+yj0Jvby/R9lbsNicw1Rk8Hy3P8ACTW7OOYpZZH6C3t5fo+yj0Fvby/R9lLC45ikSbUUkABtZGjGnFL5j+7odaWWz6E3t5fo+yj0Jvby/R9lLM45igMOYpZZH6C3t5fo+yj0Fvby/R9lLM4te4tWb0ssi9Cb28v0fZR6E3t5fo+ylEU9xc93wNr/ACJoxU4RGc7lUsfIC5pZZP6E3t5fo+yj0Fvby/R9le5McB2ehvIbDTd3S2vLQUpVqWWR+gt7eX6Pso9Cb28v0fZW3GYsRoXOoBA01NyQo+ZrTNtRFD63KFVIAubvaw+YpZbPoTe3l+j7KPQm9vL9H2UrVr0hO1O+yrHK+UhSyhcoJAP4mBO/lSy3v0Fvby/R9lHoLe3l+j7K24nFhMt7nMwUAC5u39PyreHHMUssj9Cb28v0fZR6E3t5fo+yluYUnxeNSNC7MAo3n5fGlltXoLe3l+j7KPQn9vL9H2UpjmuSOQBvpY35a17zjmKhbThoCu92f97Lp/CopRWFa+6s0Rg1HNjYxewhUrmeZmLJoSCxZmzDgF3a8gKklakw6gkhVBO8gC58zxoI20f6FphYPLNbO1+6jSCPQ7xdVH8VeYIQGCkosckxzKoKpaOPct94LC552qTejrly5Rl3ZbC3w3Vh8MpABVSBuBAIFt1qCKwAZB2ZQRyzSN3vVKpfKun4Tbd4VuwOHX9EGsVRJJiCuULnNlGUnRbZ9PCpI2GUgLlWw1AsLD3VkwKb3UG4sdN45HmKoimHVECMyreHDGSxA0LnMoF9O7bTXS9YxwURdl3cyIkfeNzmkCklVHEXBzeJqUtg0OpRCbW1UbuXlWWwqG5KqSdDcA3tu31AwSd+W3Bp0Th6sCdoeP62leIo1bsnABeWdpQdL5VDEW10GUL8akYwy3vlF7k3sN53n314kwi5bKApylVIABW4tpyoI3s+OOSTCm4aUgzSEG/4RYHjoWAA4Wpy2n3sREocJkRpLkA6myL62nFvhSnZuzcjFmYMxFrhQoAvfcOJOpN9aVTYKNzd0RjzKgn5igYduOQI8rkyRnM8gC92N+6x5AkG4/dvWZMPCWkRty5EjUasMwvnUfrEtfN+zT8uGUAgKoB0IAFiLW156aVkYdbg5VuBYGwuByB4Cgi8xLSF2Ze5MxFrmQLBfQ62VWtrzzeVDuyogGjJBnJ4K+IcC978O/rUnOFUknKveFm0Go8edZ9HXXujUWOg1A3A8x4UEXGFHeUZbSSRREICFOXvu1795it7nwtW0qt3tZEkxIja2gIRLtr+0y5TUjXDroMq931dBp5cqDhksVyrYm5FhYk7yRQRycIMqx5BExeUrJcIcgVLKBa6nVgOJBNLUJhwXMiM2uLasO6LHcLkC3IU7vh1NrqDbUaDQjdblWXhBFiARyIvQRjF4ZAs1wG7KBYVuPxkXt53KU5bYiIw6Qgm7lIr8bGwY/whjTn6MuvdXU3Og1I4nmdK9vGDa4Bsbi4vY+FBG8crJI5Ejv2UDuM+WwZtF9UDgp31ohjCFrlDnVIiUJVWLXYuznebA34624ipV2K3JsLkWJtqQOFeDhUtlyrlG4WFh7qCNYJQxVQFs+JJsg7uWFRqBfcWXeN96MNh43yWVf0s7sbCxyRlioPhcJ8aky4ZQbhVvqb2F7neb+NhWI8Iinuqo37gBv37udAh2CoCSMLBWlcgDQAA5dPPLf3mkOyi3ZtKJR3i8nZ5VudTbXfuC0/rCAMoAA5AaVrjwMam6xop5hQD8QKCOYQIZMO1wzrE00jCxJJAAv7ybCtSz2hiykFkiknNte8wNuPN2+FSmPCovqqo8gB48KzHhlXcqjS2gA05aUDBIIUuFN2YLGzBsqsW1uz8W0J33F/GkkESOApEeWTE2AAsgES62B55bcL3qUjCJbLkXLvtlFr+W6hsIh3opsc2oG/n5+NBHVIJF7LHLO9+AKQqVVb8iUFGGhV3jWwEfaSSqOGVFVFIG7KWObTSpGcMmXLlXLysLc93nWewW97C9rXtrbl5eFAg6OIBACNAzOygbgrOxW3utTpXmNAoAAAA3AaAV6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QTEhQUExQVFRUXGBwYGRcYGBsYGhgaFxgYGBgcHR4YHSggHBwlHhgYITEiJiktLi4uFx8zODMsNygtLisBCgoKDg0OGhAQGi8lHCAsNzQsNy0uNy8yLCs0Nyw3LCwsNy8sLiwsLzU1LC0sLDctNywsLSwsNywsLCwsLCwsLP/AABEIAK8BIAMBIgACEQEDEQH/xAAcAAABBAMBAAAAAAAAAAAAAAAABAUGBwEDCAL/xABLEAACAQIDBAYIAgcGBQIHAQABAgMAEQQSIQUxQVEGBxMiYXEUMlOBkaGi0kLRI1JicpKxwRUXM1SCsghDY5PhwvEkJTRzlOPwFv/EABoBAQEAAwEBAAAAAAAAAAAAAAABAgQFAwb/xAAmEQEAAgIBBAIBBQEAAAAAAAAAARECAwQFEjFBEyFxIlGBofAU/9oADAMBAAIRAxEAPwC8aKKKAooooCisVmgKKKwTQYJqPz9NMCknZtiYw97WvcXPiBb50i6e7dRMNPFHKBiDExVAbtYWzG3gCa5/I5bqyiHT4PTo5ETllNRDquKUMAVIIO4g3BrZVb9VG20XCRwyyKrF3EIY2LICL2vyYke6rGvUmKaO7VOrOcZ9PVFYrNR5CiiigKKKKAooooCiiigKKKKAooooCiiigKKKKAooooCiiigKKKKAooooCiisGgS4/aEcKF5XVFG9mIAFNuyOluExLFIZlZxrl1DEDeQGAuKrzrvmftMMmvZ5XI5FwVGviBb+I1XGz5XWWNo75wwyW33vpa3PdWVOtxumRt0fJOX26R2n0iw2H/xp40PIsL/DfUY6XbamnwBxGz5TlBOche8UU2YrmGlt+7deqk6X4Ew43EIw/GWF+T94fzt7qsfqWxofDzwNY5XzW5rINfmD8atUufCx0asd8Tfj8UqiHFskgkU9++a51ueN77wdx5g1aOC6KbLxGHGN78UWXNJGHIVCPWXiR5A8qh3T/o2cFiSqj9FJd4zyF9V9x+VqZIdpyrC8KsRE7BmXmy7v/bwFXy6mzV/04Y7NOVfj9vb1traHbylwoRNFjTgiLoqjy3+ZNWr1Y7TxAws0+KkZsPGDkzC7WQEuQd5HADmKq3o9sh8VOsSAm5u2Xeqjef6e8VanT2dsNszsVjWONssKi+ZrbzuFtwO+ktbqHZPZx8Y+5/qEu2X0rwmI/wAKeNj+rezfA61s2x0mwuFt28qoTuG9j5KLk1zdhYO0kRBqXdUHmzBR/OnLpdEyYydGJuj5BfU5F9Tfwy2PvqdrynpGEbYw7/Vugdn9IsNOmeKZGXnfceRB1Bre+2YB/wAwe65/lVJ9UoY7QVQLqY3Lg7rC1jbnew95q8xhE/UX+EflWMxTmc3jxx9vZE2Tf25B7T5H8q3xbRibdIp94r02CjOhRP4RTdj9gRuCUARuFt3wqNU8A1mov0Zxj9oYySVsfGxFt3hUooCiiigKKKKAooooCiiigKKKKAooooCiiigKKKKAooooCiisXoID1u46OPDRh4UlLyWUNmGWwNyCuoNQTolt3ZsDrJJhZQ43MX7UKddQDbXdrapX1qdH5sVLE0bxkIpAjJOYliCSAARwA1qusd0SxkIu+GltzVc4+m9ekeHf4OGjLj9mWdTPn7o69Zm0sPicRHPhnDB48rixBBU6XBHEH5Vs6qNpNFjCirmMsZUC9u8tmF/cGqGsljY6HkdD86fdnt6CUna3pNs0UZ3ICLZ5BvvY91fG5q03tmnGOP8ABE3fhb/TLo+2Kwr9u6pkBkUot8pUEneQTpcWqlBh8L/mJP8A8f8A/ZVw7O6aRY3Az7kmETh49+uQ6rzU86osHSpi0+l4bIjPDKZipXl1VbDiiw3boxkaa/fK5TlUkBbXNhpffUe68MfdsNANwDSHz9Vf/V8acOjm2I8JsiCWWUqtnCxrbM7Z30FQTH4/+0XJYCPEbkFzlkS5IjuTpILmx3Nu00NT28OPrynlTtzucYmfsk6GYiGLGRSztljju+4m5UHKABvN/wCVSjpp0n2ZimzDDyySDTtAeyuBwJ3keYqvmU3ykEMDYrre/K2+96dNn9GsXNbssPMw55So+LWFZOru06ss425Z1/NJ91T7RRnmjgw8cb5QwYuzOy3sQSeRI3ADXdVlAYg+zHxNVz0B6EYzC4pJ5DEigFSmYsxDeQsCCAd9Wl2q8x8RWGT53nzrndM65uCJvSf+mfjSLF7UlW6MFDEbwd1+NbsXtRmJSEXPFm0UfHfXrA7NSMF3OdiDmY6+YFRpE/RmBVzG93/kv9af6juwISZCw9UAj3mpFUBRRRQFFFFAUUUUBRRRQFFFFAUUUUBRRRQFFFFAUVg01bV2tkORBmkPAcPPxoFuNxqRC7m38z5Cm8NNPu/Qx8/xsPDlXvZ+yrHtJjnkPPcvlS7E4lU1YgeHE0GvCbPSP1Rc8WOpPvrbPMiDvECkqySybh2a8zq3w4Vtw+z0XU95v1m1P/igbsZhY57WwyORqHkRdDzFxeqT6c9GJ8HMWkJkSQkiU63J4MeDf0FdDmmza+HhxEbRSJ2isNQBf58DWUS3OHzMtGd+Yc14XFPG2ZGKtYi45MLEHmCOFaaeel2w/QsS0N8wsGUnfla9g3C+hpmrOH1uvLHOO/H23T4p3CKzEqgKoOCgm5t5k06dFujU2NlyRghRYvJwQef63IUi2LgO3xEUN8vaOFvyv/Wuhdk4PDYGFYksoA82Y8SbakmpMuf1Dmxx8ezCP1SzgNhLGB3Y84ABkKhpHyiwLNYEml7YbS7SGw8bCqy669vMMLFGgePtJb39ViEBOg3gXIqmTjJOMkn8bfnXm+XmZy8uo3njJKxI0rc790ebflXvDbKYnNK1v2ENgPM7zVX9QO0T2mKhZibqkgvraxKtqd29dKtjaG1kjVrd4qCSBwABJJPAaURukw8QFyFAHHyprjTtGPZqQmveO4+Vcy4/aksskkhkk/SOz2ztbvMW52tryroLq5Iw+yMO7tqyGUlmJ0clrktuAFqCRbJnt3Laan86U4za8EX+LNFH+/Iq/wC41z70v6xJ8Q7phnaGDUXU2kk1NyWU6A8hbz31Gtl9H8Vi8zw4eWa29wtxflmOhPhe9Fp1RgtqwTaxTRSa27jq+v8ApJpWGrj0K8Un4o5ENri6OrKbEX0IIN66C6oOk74vBsJ2LSQNlZzvdSMyk8za4PlQpPwwozVyht7bMs2KxEvaP35XYWdgAMxygC+gy2q5uonDMMDJK7MxllNsxJsEAXS/jm4miLKJoDCmTpttD0fAYqW9isT21t3iLLY87kVy0cZLb/Fl0/bb86Dr/OKzmqttoSHB9HPWIkbDqMxa7Z5rcTvPe89Kon06X2sn8bfnQp1/ei9cliLF/q4r4S/lXkxYz9XF/CX8qLTrYGsZxUG2LtJNmbGglxBYlYwxW5LPJJdsoz63Jbcd3uql+lHTbF41iZJCkd7rFGSiAcL2N2PiflQp0lidv4WM5ZMTAjDUhpUUgHdoTSrD4tHF0dXB1BVgwIO7dXKY6MYsQ9v6LMIQM2fIQLc+dvEC1Jdk7SmwziTDyNE/NSQGtwYbmHgedCnXt6KaOim1/S8JDiACvaJmseBuQ3zB91qd6IS7SxBjjdxvA0/lTH0XRSZJGN2HE8Li5PvqQYqJWVlb1SNaimGwLMX7K7eJNrjh/wD3hQPr41pDlhGnFzu91KMNs9VOY95v1jr8OVNcGKxEa2MC2HEMF/8Aelb42VlusRv53/KgcZZQouTatBnZvUXT9ZtPlxpuiE2/sATzdxf5UptiTxiX3M1ApGFvq7FvDcPhW26qOAHwpCMBIfXnf/SAte12PFxBc83Jb+dBUXWbs158e0iFOz7NBnLqFuM1xcnh/Wot/Z+HjF5cRnP6sAv9Td2nzrdQDaBAsAIo9OH4uFQxVubC5PIan5V6+n1nCwznj4zOVRSV9FsZAcZh44sOAGkA7R2LSDxBGinThzq98Ns+OPVVF+e8/E61Q/Q7YU64vDyvGyIsga72Utv0VSbknyq8zJK3qqEHNtT8BWOTjdVjD5Y7Zv6Ul187Qz42KIHSKK5HjIxP8lWq5WElC9u6CFJ8WDEf7TT308xxm2jinLFgJCik8owEH+0n30/bN2If/wDPYmfW7YlZN34Y7R6eF2Y3rBziXqimA2nGjMVEqOhsbX7ucD6P51c3WNiVwuy8UyWUmPICOchyDUfvb6576JY3scbhJNe7PHe28hmCsNeYJHvq2OvbHuMJDEdBJLew5RqTr72GnhRFKQRF2VF3swUaX1YhRp76urrZxnomAiwqHvSgR6aZYY1AIHn3V+NVv1a7P7faeFUi4V+0PHSLv8fELT5127Q7XaOS/dhiVLftMS7H4FB/pos+UN2Ls1sTiIoE3yOqeQJ1PkBc+6urNl7Njw8SRRKFRFCgDkOfM+NUR1G7O7TaBkI7sMTH/W5VV+Rk+HjXQYojmXrCwc0m0sY6YebKZSBlicg5QFJBC2N8t/fUq6u2lwmydqTOjRsAQgdWUluzspsbHLmYa+dXhVcdeu0Oz2esYOs0qr7lDOf9oHvFC3P+6uper3Z/YbOwsdrHslZhqO9J320O7Vq5cQC4zC4uLjmLi4+FXLD13RKoAwUlgAP8VdwH7tFk89em0Oz2eIwbGaVV47lu53fujfzqi9k4Ltp4YfaSKnHUMwB3a7qk/WN05/tMw5YjEsWbQsGJLW10AtoK9dUGA7XakNxpEHlOlx3RlHlqwN/CiJ319YvJhMPADbPJmIv+GNTYW4i7A+YFVP0RwInx2FiIuGmW/iAcx4clNTDr3x+fHpFwihHP1pCWPh6oT41FuhO30wOLXEvEZQisFUNlszC17nkCfjQdTqKzVRf35R/5N/8Aur9tSnoL0+G0mmy4doliUEszhrlr2AsvJST7qIrfry28ZcUuFB7kADNbjI4vr+6th/qNNXVJ0eGLxwMi5ooB2jA7i17Rjx7wvb9moz0g2gcRip5j/wAyRm91+79IA91XN1B7Ny4SacjWaTLf9mK4H1M9FtYO2u7hpjlzWjbugb+6dLf0rlRNlYiw/wDh5/8AtSfbXXlFERjq0wzRbMwiOCGEdyDcEZmLAEHUGxGlSeiigS7SUmNgN9qZ9k4rsw4t4j/zT7iJMqluVNuDwwlzF9flQb8PDn7zkNyA3Cl4FNv9ix8Cw8j/AOK9rsoDTPJ5ZqBeTWt8Qo3sB7xSQbJj/a/iNbY9nxruQe/X+dB5bacf61/3QT/KvJxrH1ImPi1lFLFjA3ADyr0aClesnFwJjiZoGll7NNO0Kxgd624XJ31F26TyrpCkWHH/AE0AbfxY3J86k/WfsiefaJMUTuOyTUDTjxOnEVHT0X7PXE4mGD9m/aP8E416W+m4nw/Bh3zc148vPRDEO+0cKXZnPajVmLHjzroPa2NWGGWRjYIjOf8ASpP9KpPom2BXGYdYlnlcyACVyEVTY6hRv99T7rbmWHZk53tJliBOvrnXf4A1jk5vVZidsVFfTnSSYsS7bzdm8zqfnXQOA2A39gdgdC2EZ8gsO+6GSxI/aIF/CqG2ZhTLPDEN8kiRj/W4X+tdbDDgRhBuy5d2lrWrFy3H6SEWZd4sR5jUVPet7bYxM+EykFRhI5B5zjOfEd0JoahW0MP2cssZ/BI6nS3qsRu4bt1eJsQz2LEkqoQX4Kgso8gBairK6g9nZsZPMf8AlRZRu3yMPnZD/Eag/SzHGfHYqU/imktv9VWKrv8AACrZ6mYBBsvFYhvxPI3jkijAt55g/wARVIZ76k3J1J89aC7/APh+wdsNiZf1pgg8kjQ/+urXvUE6k0A2VFYg3eUm3MyNoeZG73Uj66eksmFw8KYeRo5pJL3XeI0Bv5XYoPK9EWPeqP6/9pZp8NACO4hkI8XOUfJT8aj/AEU6TbSxOMw8Hpk5DyLm7w9QEF9w/VBpJ1pbQ7bamJ1usZEQ3/8ALFm38mzD3UCboJ0bG0MWMOzlFyM5ZbEgLbgd9yQKsz+46D/Nz/wp+VN3/D7s+74uc8AkQ9/fb5ZPnVyYucIjOdyqWPuBP9KFuUek+zkw+LngjYusTlMzWuSPW9XTfce6rI/4f8Bd8VORuCxL5nvt8glVTjcQZJJJDvkdnJPN2LH+dXp1XAYTYj4g2BbtZibjcoKrv8EG/nRVR9PMf2+0MXJvHasovyjOQf7aknVz1dJtGCSaSWSIK+RciqQ1gCT3vMCq9LE6nedT5nU10t1S7N7HZeH01cGVvEyMSN3hlA8AKLKMf3Gwf5uf+FPyp2To5HsbZmOaORpCUZszi3ey5EFl4XPzqw6gXXXicmy5BuzvGv1A6/CjG3OgFh7v5V1H1c4Dsdm4ROPZBzrfvSd9vddq5blGh1todeWm/Suv9nACKMAiwRd271RQKb1mqO62ummIjx3Y4XESRCJAr5NLu3e1vvsCvxNKepva+NxeLkM+JlkiijuVY6FnJC305BjQXRRWBWaDXNFmBB3Gm1IJIycouP507UUCFcefxIw8q9DaA/Vb4UsooEvpR4I3wtWO1kO5APM/lSui1AkySH8Sr5C/86ycJf1mY++w+VKqwRQUZ1tYp1xxiV3EfZocgYhbm97gHXcN/KoJaui9tdCcHipe1njLPYLcSOugvbRWA4mkX92WzvYN/wB2X76z7ne4vU9GrVGE4zcf791OdCD/APMMJ/8AdH9amn/EDtAdnhcODqWaUjTcoyD5ufgam2B6vsDDIkscJDocyntJDYjwLEUr210dwWKkX0mKOWQKcocm4W+thfdeplNtDqHKx5GyMsb+o9qI6o8B2u1IP+mGl/hFh82HwrpSmPYPRfBYZu1wsEcbMuXMl9VJBtv3XAp5My6C41JA8SN4rFoOYusnBdltTGLwaQyC/wD1AHPzLVGSa6p2n0NwOIkMs2GjkkNrsb3NhYbjSRurrZn+Ti+f51KVs6B7L7HZmGia9zCC2nGQZmBB5FjpXN239jyYTESQSqQUJy3/ABJc5HHMMBf411jFlHcFu6o05DcP5fKmfb2ysFiyIcQkUjWuFOjjxUjvD3VUUL0N6wcTs+MxIqSxElgj3GVmOpBXgddOZpj6R7fmxsxmnYMxsqqNFUX0VR7/ADNXlJ1PbNJJCzKOQmYgfxXPzp52F0AwGEYPDAucbndmkYbtRnJsdOFqLaHdUPRFsLHJjsQhSRoz2aNoVjsGLEcGaw04AcLmqYx2K7WSSUm/aOz6/tsW4+ddc4zCJIjxuAyOpVlO4qwsR7xeo1/d/ssEL6HDe17a7t199Es19SOzzHs1XIsZpHk918q/JeHOnXrRx3Y7LxbXsWj7NTrvkIThu3k1I9n4GOCNYolCRoLKo3AchSXa2zIMWphnRZVBDFDe1/wk2oOSWOhtr4VfvT4jB7BWEWBMcUO86k2L24nQNpUjTq92aCCMHECDcHXQjUHfTlt7ZOGnjC4tEeNWBAckANbKOOp1t76Dk4mplg+tDaMUaRpLGFQBVHZJoALDhV2Dq82Z/k4vq/Os/wB3ezP8nF9X50VS562dp+2T/tJ+VWrt3Z2Ix2xMj9/EvEktrBMzgh8tuF91OR6utmf5OL6vzqTRRBVCgWAAAHIDQCiOPZEIJUgggkEHQgjQg8jU/wBn9bWNjw4hyxOyrlWVgcwAFhcDRiOelXHt/oPgsY2aeBS/66lkY+ZQgn30wJ1O7NuLicgcDKdfgAfnRVCok2JmsoeaaQ+bMSd5953mwFq6T6u+i39n4RYyQZGOeUjdmPAeCiw91OOwei+FwYthoVjvvYXLHzZiWPxp5FAUUUUQUUUUBRRRQFFFFAUUUUBRRRQFMW1dJ843xxhj+7nIf6ST7qfaRSSAylCoJ7O9/AsRl8qBigxbLHBlc6CAFdAtnfKfFja/latmGZox3WZr4ia4JvewkIHvIBpwgngZIS6xqWUBFNtL2sBp5V7nxcSrKyZGeMM5Ate4Ug687aXoG2TEyBNJWJaNXJ07jF0BtpoCGOh/VrZNM4Lx9o+kuVTcAkdkJLEnQAEnhc6Cti4+EdoFRdJUV9wuXK946cCfppxAikQsArgnNuBuRx89KBBsiYvIHbVmw0JPiS0hO7xrXDJFkYSDM3pBFh62ftO4eegy68hSjZuI7gkaOOJCgIIe5se8ARlFgLmvWFxEMjl8qZg/Zq/Fv0avobcmOnhQN74yQRl87ZmilYrp+jKC6200sdNede8TLIvafpXORY5Be2pcsCDp6um6nEzYcHfGDISu4Xcg5SDz10rXi9oQKspujFF7yi1zl3D46eF6BGjuzL+lcB55YiBbRV7Qi2mhGUa1olx0mVP0mpjbXQZiJkQWNrKxBIueJp2TFR2LdwKAJL8RnzXJ00vrrxuazJPh8oJMeVgbbrEX73uva4oGiTFyFEAd75pAwzIr90D8RGVgt9eJ05VtXFuzqvaMFbs7tYKdY2bl3SxA/lTljOyWIHIrqCuRQBYsTZbaW47609unfGIjSP1bknMjA6LqQNQRa1qBMs0jZAXYdya5FgW7NlCtu0uNffXrFgyQ4Z2YgloibG1y1vzpwjxEJZVBTNluo45SBu8LW+Vao8dEzZRlKIua9xZcpta3hzoEuGnfOhzk53dSmllVc2UjS49UeealewMxhRmZnZ1DEsRxHCwrIxeHH6XMgzX7/E5d4vv0rUm1IwzRoV7iq2+y2YkW0Glv60DtRSOTaCd8BlLIpYrfXQXrXHtJd7sqiynfr3gTY6eBtQOFFJX2hGFVi65W9U30PlW+KQMAQbg6g8waD3RSFNorZi5CgOyanflv/QE+6vbbRjGS7r3/AFdfW8qBXRWAazQFFFYoM0Vi9F6DNFYvRegzRWL0XoM0Vi9F6DNNeK2csk2Z0VlEdhex72Yk/KnO9YoI0uynCxjK5BjjQgPlVcjEnMAdRY8OVe58FK3aXTfFNGLEAEuQUsAdBbjzvUiooGSXCSEuMmhlhcG4tZTHm94ymluCgZRKCLZpGYeRA/8ANLqKCN4XAMsKAYcq6dkWN0/SZCpYaNxtfWt6YWQEv2Z/+o7XICtyphEZ42vc/Kn21FBHsPg5VzXiDdp3bEiy/ppHuddRlYHTkKxNg5mMl03xTRixAW7lWSw4aDUnW9SKigZJcJIWz5DoImy3W5KZ7rvtcZh7xWYME/aK5W1zKxFx3c4QAaaXOUnzJp6tRQNXoj+jRLbvoIzlJ0LRlTa/urXMk0hBKZVEkZCmxNla7sSDblp4U80UEem2ZIzvYP3mdg5fuLmQqLKDfMCbbt1E2CkkvaMx/olT1luSkgawINhcDQ+NSGgUDJgMEwdGKMvekY5mzN3lVQSb7zl4Umh2fKIypQ3MMS7xbMjsWG/kb1JDRQMM2FlMhJTQCYAgqBZx3LC/hYk63r0mAfOhK6AxX1H4EkDfAkU+WooI46mEguoNxOMpZRYNLnzandYi9td2+nTYrnskQggrGl7+KjSlkkKt6wBsb6i+tewBQM6YN8yHLoMRI51HqsjgH4kUnw+BkTNeMPn01K2UCaRrnW9iHB0/VqQUAUHmEk3uLa24a+OlbKwKzQa5kJFgSviLXHxFJfQn9vL9H2UtNNuK2yiFrhyEsHZVuEvz1+Nr2oNvoTe3l+j7KPQW9vL9H2Urzjn7qyHB4ira2R+gt7eX6Pso9Bb28v0fZW2HGBndBfuWueHeFxY+Vb845illkfoTe3l+j7KPQm9vL9H2VtlxqqyKWGZ75fGwJPyFbIpri5GXUjW3A24Gllk3oLe3l+j7KPQW9vL9H2V6lxwVylmJCh9ANxOUDU79DSkSDn7qWWSegt7eX6Pso9Bb28v0fZSzOOYpNj8aIgt1ZizZVCgEk2J4kDcDxpZbx6E3t5fo+yj0Jvby/R9lbsNicw1Rk8Hy3P8ACTW7OOYpZZH6C3t5fo+yj0Fvby/R9lLC45ikSbUUkABtZGjGnFL5j+7odaWWz6E3t5fo+yj0Jvby/R9lLM45igMOYpZZH6C3t5fo+yj0Fvby/R9lLM4te4tWb0ssi9Cb28v0fZR6E3t5fo+ylEU9xc93wNr/ACJoxU4RGc7lUsfIC5pZZP6E3t5fo+yj0Fvby/R9le5McB2ehvIbDTd3S2vLQUpVqWWR+gt7eX6Pso9Cb28v0fZW3GYsRoXOoBA01NyQo+ZrTNtRFD63KFVIAubvaw+YpZbPoTe3l+j7KPQm9vL9H2UrVr0hO1O+yrHK+UhSyhcoJAP4mBO/lSy3v0Fvby/R9lHoLe3l+j7K24nFhMt7nMwUAC5u39PyreHHMUssj9Cb28v0fZR6E3t5fo+yluYUnxeNSNC7MAo3n5fGlltXoLe3l+j7KPQn9vL9H2UpjmuSOQBvpY35a17zjmKhbThoCu92f97Lp/CopRWFa+6s0Rg1HNjYxewhUrmeZmLJoSCxZmzDgF3a8gKklakw6gkhVBO8gC58zxoI20f6FphYPLNbO1+6jSCPQ7xdVH8VeYIQGCkosckxzKoKpaOPct94LC552qTejrly5Rl3ZbC3w3Vh8MpABVSBuBAIFt1qCKwAZB2ZQRyzSN3vVKpfKun4Tbd4VuwOHX9EGsVRJJiCuULnNlGUnRbZ9PCpI2GUgLlWw1AsLD3VkwKb3UG4sdN45HmKoimHVECMyreHDGSxA0LnMoF9O7bTXS9YxwURdl3cyIkfeNzmkCklVHEXBzeJqUtg0OpRCbW1UbuXlWWwqG5KqSdDcA3tu31AwSd+W3Bp0Th6sCdoeP62leIo1bsnABeWdpQdL5VDEW10GUL8akYwy3vlF7k3sN53n314kwi5bKApylVIABW4tpyoI3s+OOSTCm4aUgzSEG/4RYHjoWAA4Wpy2n3sREocJkRpLkA6myL62nFvhSnZuzcjFmYMxFrhQoAvfcOJOpN9aVTYKNzd0RjzKgn5igYduOQI8rkyRnM8gC92N+6x5AkG4/dvWZMPCWkRty5EjUasMwvnUfrEtfN+zT8uGUAgKoB0IAFiLW156aVkYdbg5VuBYGwuByB4Cgi8xLSF2Ze5MxFrmQLBfQ62VWtrzzeVDuyogGjJBnJ4K+IcC978O/rUnOFUknKveFm0Go8edZ9HXXujUWOg1A3A8x4UEXGFHeUZbSSRREICFOXvu1795it7nwtW0qt3tZEkxIja2gIRLtr+0y5TUjXDroMq931dBp5cqDhksVyrYm5FhYk7yRQRycIMqx5BExeUrJcIcgVLKBa6nVgOJBNLUJhwXMiM2uLasO6LHcLkC3IU7vh1NrqDbUaDQjdblWXhBFiARyIvQRjF4ZAs1wG7KBYVuPxkXt53KU5bYiIw6Qgm7lIr8bGwY/whjTn6MuvdXU3Og1I4nmdK9vGDa4Bsbi4vY+FBG8crJI5Ejv2UDuM+WwZtF9UDgp31ohjCFrlDnVIiUJVWLXYuznebA34624ipV2K3JsLkWJtqQOFeDhUtlyrlG4WFh7qCNYJQxVQFs+JJsg7uWFRqBfcWXeN96MNh43yWVf0s7sbCxyRlioPhcJ8aky4ZQbhVvqb2F7neb+NhWI8Iinuqo37gBv37udAh2CoCSMLBWlcgDQAA5dPPLf3mkOyi3ZtKJR3i8nZ5VudTbXfuC0/rCAMoAA5AaVrjwMam6xop5hQD8QKCOYQIZMO1wzrE00jCxJJAAv7ybCtSz2hiykFkiknNte8wNuPN2+FSmPCovqqo8gB48KzHhlXcqjS2gA05aUDBIIUuFN2YLGzBsqsW1uz8W0J33F/GkkESOApEeWTE2AAsgES62B55bcL3qUjCJbLkXLvtlFr+W6hsIh3opsc2oG/n5+NBHVIJF7LHLO9+AKQqVVb8iUFGGhV3jWwEfaSSqOGVFVFIG7KWObTSpGcMmXLlXLysLc93nWewW97C9rXtrbl5eFAg6OIBACNAzOygbgrOxW3utTpXmNAoAAAA3AaAV6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https://smsprayhealth.files.wordpress.com/2011/04/nchec_banner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NCHEC Banner.jpg"/>
          <p:cNvPicPr>
            <a:picLocks noChangeAspect="1"/>
          </p:cNvPicPr>
          <p:nvPr/>
        </p:nvPicPr>
        <p:blipFill>
          <a:blip r:embed="rId2" cstate="print"/>
          <a:stretch>
            <a:fillRect/>
          </a:stretch>
        </p:blipFill>
        <p:spPr>
          <a:xfrm>
            <a:off x="0" y="457200"/>
            <a:ext cx="8947355" cy="1066800"/>
          </a:xfrm>
          <a:prstGeom prst="rect">
            <a:avLst/>
          </a:prstGeom>
        </p:spPr>
      </p:pic>
      <p:sp>
        <p:nvSpPr>
          <p:cNvPr id="10" name="Rectangle 9"/>
          <p:cNvSpPr/>
          <p:nvPr/>
        </p:nvSpPr>
        <p:spPr>
          <a:xfrm>
            <a:off x="152400" y="152400"/>
            <a:ext cx="8839200" cy="6553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47800" y="2362200"/>
            <a:ext cx="6248400" cy="1143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Implementing Health Education in </a:t>
            </a:r>
            <a:br>
              <a:rPr lang="en-US" dirty="0" smtClean="0"/>
            </a:br>
            <a:r>
              <a:rPr lang="en-US" dirty="0" smtClean="0"/>
              <a:t>University Health Services</a:t>
            </a:r>
            <a:endParaRPr lang="en-US" dirty="0"/>
          </a:p>
        </p:txBody>
      </p:sp>
      <p:sp>
        <p:nvSpPr>
          <p:cNvPr id="3" name="Content Placeholder 2"/>
          <p:cNvSpPr>
            <a:spLocks noGrp="1"/>
          </p:cNvSpPr>
          <p:nvPr>
            <p:ph idx="1"/>
          </p:nvPr>
        </p:nvSpPr>
        <p:spPr>
          <a:xfrm>
            <a:off x="457200" y="2362200"/>
            <a:ext cx="8229600" cy="4144963"/>
          </a:xfrm>
        </p:spPr>
        <p:txBody>
          <a:bodyPr>
            <a:normAutofit fontScale="92500" lnSpcReduction="10000"/>
          </a:bodyPr>
          <a:lstStyle/>
          <a:p>
            <a:r>
              <a:rPr lang="en-US" altLang="en-US" sz="2200" dirty="0" smtClean="0">
                <a:latin typeface="+mj-lt"/>
              </a:rPr>
              <a:t>In conjunction with health care providers, HE work with the entire university community</a:t>
            </a:r>
          </a:p>
          <a:p>
            <a:r>
              <a:rPr lang="en-US" altLang="en-US" sz="2200" dirty="0" smtClean="0">
                <a:latin typeface="+mj-lt"/>
              </a:rPr>
              <a:t>Programs are constructed in response to established needs of faculty, staff, and students</a:t>
            </a:r>
          </a:p>
          <a:p>
            <a:r>
              <a:rPr lang="en-US" altLang="en-US" sz="2200" dirty="0" smtClean="0">
                <a:latin typeface="+mj-lt"/>
              </a:rPr>
              <a:t>Program availability would match student needs and be supported by media intended to appeal to the college student</a:t>
            </a:r>
          </a:p>
          <a:p>
            <a:r>
              <a:rPr lang="en-US" altLang="en-US" sz="2200" dirty="0" smtClean="0">
                <a:latin typeface="+mj-lt"/>
              </a:rPr>
              <a:t>Incentives could be offered to encourage attendance</a:t>
            </a:r>
          </a:p>
          <a:p>
            <a:r>
              <a:rPr lang="en-US" altLang="en-US" sz="2200" dirty="0" smtClean="0">
                <a:latin typeface="+mj-lt"/>
              </a:rPr>
              <a:t>Monitor students’ interest and attendance and request feedback from students and instructors to improve future programs</a:t>
            </a:r>
          </a:p>
          <a:p>
            <a:r>
              <a:rPr lang="en-US" altLang="en-US" sz="2200" dirty="0" smtClean="0">
                <a:latin typeface="+mj-lt"/>
              </a:rPr>
              <a:t>Examples:</a:t>
            </a:r>
          </a:p>
          <a:p>
            <a:pPr lvl="1"/>
            <a:r>
              <a:rPr lang="en-US" altLang="en-US" sz="1800" dirty="0" smtClean="0">
                <a:latin typeface="+mj-lt"/>
              </a:rPr>
              <a:t>With the support of appropriate university personnel,  HE might work with residence hall officials to offer educational sessions in student dorms on the topics s of contraception, alcohol use or dating violence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3.1 Implement a Plan of Action</a:t>
            </a:r>
            <a:endParaRPr lang="en-US" sz="3600" dirty="0"/>
          </a:p>
        </p:txBody>
      </p:sp>
      <p:sp>
        <p:nvSpPr>
          <p:cNvPr id="3" name="Content Placeholder 2"/>
          <p:cNvSpPr>
            <a:spLocks noGrp="1"/>
          </p:cNvSpPr>
          <p:nvPr>
            <p:ph idx="1"/>
          </p:nvPr>
        </p:nvSpPr>
        <p:spPr>
          <a:xfrm>
            <a:off x="457200" y="2667000"/>
            <a:ext cx="8229600" cy="3840163"/>
          </a:xfrm>
        </p:spPr>
        <p:txBody>
          <a:bodyPr>
            <a:normAutofit/>
          </a:bodyPr>
          <a:lstStyle/>
          <a:p>
            <a:r>
              <a:rPr lang="en-US" sz="2200" dirty="0" smtClean="0"/>
              <a:t>5 Generic Phases of the Implementation Process in Health Education</a:t>
            </a:r>
          </a:p>
          <a:p>
            <a:pPr marL="800100" lvl="1" indent="-342900"/>
            <a:r>
              <a:rPr lang="en-US" sz="2200" dirty="0" smtClean="0"/>
              <a:t>Phase 1: Engagement of individuals or organizations that make a decision to adopt an intervention or a program</a:t>
            </a:r>
          </a:p>
          <a:p>
            <a:pPr marL="800100" lvl="1" indent="-342900"/>
            <a:r>
              <a:rPr lang="en-US" sz="2200" dirty="0" smtClean="0"/>
              <a:t>Phase 2: Specify tasks and estimate resources</a:t>
            </a:r>
          </a:p>
          <a:p>
            <a:pPr marL="800100" lvl="1" indent="-342900"/>
            <a:r>
              <a:rPr lang="en-US" sz="2200" dirty="0" smtClean="0"/>
              <a:t>Phase 3: Establish a system for program management</a:t>
            </a:r>
          </a:p>
          <a:p>
            <a:pPr marL="800100" lvl="1" indent="-342900"/>
            <a:r>
              <a:rPr lang="en-US" sz="2200" dirty="0" smtClean="0"/>
              <a:t>Phase 4: Put the plans into action </a:t>
            </a:r>
            <a:r>
              <a:rPr lang="en-US" sz="2200" b="1" i="1" dirty="0" smtClean="0"/>
              <a:t>(see next slide)</a:t>
            </a:r>
          </a:p>
          <a:p>
            <a:pPr marL="800100" lvl="1" indent="-342900"/>
            <a:r>
              <a:rPr lang="en-US" sz="2200" dirty="0" smtClean="0"/>
              <a:t>Phase 5: Ending or sustaining a program or intervention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Phase 4: Put the Plans Into Action</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Pilot Testing (Field Testing)</a:t>
            </a:r>
          </a:p>
          <a:p>
            <a:pPr lvl="1"/>
            <a:r>
              <a:rPr lang="en-US" sz="1800" dirty="0" smtClean="0"/>
              <a:t>Allows for a trial run of the program on a small scale. For piloting to have maximum utility, interventions should be conducted with individuals of the priority population in the same setting and delivered by individuals as intended for full implementation</a:t>
            </a:r>
          </a:p>
          <a:p>
            <a:r>
              <a:rPr lang="en-US" sz="2200" dirty="0" smtClean="0"/>
              <a:t>Phasing-In</a:t>
            </a:r>
          </a:p>
          <a:p>
            <a:pPr lvl="1"/>
            <a:r>
              <a:rPr lang="en-US" sz="1800" dirty="0" smtClean="0"/>
              <a:t>Differs from piloting in that the program is offered in increments rather than all at once. Phasing in is not considered a trial run. The program can be phased in by limiting the number of participants, locations, or interventions offered</a:t>
            </a:r>
          </a:p>
          <a:p>
            <a:r>
              <a:rPr lang="en-US" sz="2200" dirty="0" smtClean="0"/>
              <a:t>Total Implementation</a:t>
            </a:r>
          </a:p>
          <a:p>
            <a:pPr lvl="1"/>
            <a:r>
              <a:rPr lang="en-US" sz="1800" dirty="0" smtClean="0"/>
              <a:t>When the entire program begins at the same time. This may be easier to accomplish when the number of interventions and intervention strategies are limited and focused on one audience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3.1 Implement a Plan of Action </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3.1.1 Assess readiness for implementation</a:t>
            </a:r>
          </a:p>
          <a:p>
            <a:r>
              <a:rPr lang="en-US" sz="2200" dirty="0" smtClean="0"/>
              <a:t>3.1.2 Collect baseline data</a:t>
            </a:r>
          </a:p>
          <a:p>
            <a:r>
              <a:rPr lang="en-US" sz="2200" dirty="0" smtClean="0"/>
              <a:t>3.1.3 Use strategies to ensure cultural competence in implementing health education plans</a:t>
            </a:r>
          </a:p>
          <a:p>
            <a:r>
              <a:rPr lang="en-US" sz="2200" dirty="0" smtClean="0"/>
              <a:t>3.1.4 Use a variety of strategies to deliver a plan of action</a:t>
            </a:r>
          </a:p>
          <a:p>
            <a:r>
              <a:rPr lang="en-US" sz="2200" dirty="0" smtClean="0"/>
              <a:t>3.1.5 Promote a plan of action</a:t>
            </a:r>
          </a:p>
          <a:p>
            <a:r>
              <a:rPr lang="en-US" sz="2200" dirty="0" smtClean="0"/>
              <a:t>3.1.6 Apply theories and models of implementation</a:t>
            </a:r>
          </a:p>
          <a:p>
            <a:r>
              <a:rPr lang="en-US" sz="2200" dirty="0" smtClean="0"/>
              <a:t>3.1.7 Launch plan of action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3.1.3 Use Strategies to Ensure Cultural Competence in Implementing HE Plans</a:t>
            </a:r>
            <a:endParaRPr lang="en-US" sz="3600" dirty="0"/>
          </a:p>
        </p:txBody>
      </p:sp>
      <p:sp>
        <p:nvSpPr>
          <p:cNvPr id="3" name="Content Placeholder 2"/>
          <p:cNvSpPr>
            <a:spLocks noGrp="1"/>
          </p:cNvSpPr>
          <p:nvPr>
            <p:ph idx="1"/>
          </p:nvPr>
        </p:nvSpPr>
        <p:spPr>
          <a:xfrm>
            <a:off x="457200" y="2590800"/>
            <a:ext cx="8229600" cy="3916363"/>
          </a:xfrm>
        </p:spPr>
        <p:txBody>
          <a:bodyPr>
            <a:normAutofit/>
          </a:bodyPr>
          <a:lstStyle/>
          <a:p>
            <a:r>
              <a:rPr lang="en-US" sz="2200" dirty="0" smtClean="0"/>
              <a:t>Culturally and linguistically competent HE specialists value diversity, develop the capacity for self-assessment, raise awareness of dynamics inherent when cultures interact, use organizational processes to institutionalize cultural knowledge, and strive to develop individual and organization adaptations to diversity</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3.1.3 Use Strategies to Ensure Cultural Competence in Implementing HE Plans</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pPr marL="463550" lvl="1" indent="-406400">
              <a:buFont typeface="Arial" pitchFamily="34" charset="0"/>
              <a:buChar char="•"/>
            </a:pPr>
            <a:r>
              <a:rPr lang="en-US" sz="2200" b="1" dirty="0" smtClean="0"/>
              <a:t>Cultural Competence</a:t>
            </a:r>
            <a:endParaRPr lang="en-US" sz="2200" dirty="0" smtClean="0"/>
          </a:p>
          <a:p>
            <a:pPr marL="863600" lvl="2" indent="-406400"/>
            <a:r>
              <a:rPr lang="en-US" sz="2200" dirty="0" smtClean="0"/>
              <a:t>The integration and transformation of knowledge about individuals and groups of people into specific standards, policies, practices, and attitudes used to increase the quality of services, and improve outcomes. </a:t>
            </a:r>
          </a:p>
          <a:p>
            <a:pPr marL="863600" lvl="2" indent="-406400"/>
            <a:r>
              <a:rPr lang="en-US" sz="2200" dirty="0" smtClean="0"/>
              <a:t>Delivering programs in a culturally sensitive manner requires conscientious attention  by the program planners. This may mean providing an environment in which people from diverse backgrounds feel comfortable discussing culturally derived health beliefs and sharing cultural practices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3.1.3 Use Strategies to Ensure Cultural Competence in Implementing HE Plans</a:t>
            </a:r>
            <a:endParaRPr lang="en-US" sz="3600" dirty="0"/>
          </a:p>
        </p:txBody>
      </p:sp>
      <p:sp>
        <p:nvSpPr>
          <p:cNvPr id="3" name="Content Placeholder 2"/>
          <p:cNvSpPr>
            <a:spLocks noGrp="1"/>
          </p:cNvSpPr>
          <p:nvPr>
            <p:ph idx="1"/>
          </p:nvPr>
        </p:nvSpPr>
        <p:spPr>
          <a:xfrm>
            <a:off x="457200" y="2362200"/>
            <a:ext cx="8229600" cy="4144963"/>
          </a:xfrm>
        </p:spPr>
        <p:txBody>
          <a:bodyPr>
            <a:normAutofit lnSpcReduction="10000"/>
          </a:bodyPr>
          <a:lstStyle/>
          <a:p>
            <a:pPr marL="463550" lvl="1" indent="-406400">
              <a:buFont typeface="Arial" pitchFamily="34" charset="0"/>
              <a:buChar char="•"/>
            </a:pPr>
            <a:r>
              <a:rPr lang="en-US" sz="2200" b="1" dirty="0" smtClean="0"/>
              <a:t>Health Literacy</a:t>
            </a:r>
            <a:endParaRPr lang="en-US" sz="2200" dirty="0" smtClean="0"/>
          </a:p>
          <a:p>
            <a:pPr marL="863600" lvl="2" indent="-406400"/>
            <a:r>
              <a:rPr lang="en-US" sz="2200" dirty="0" smtClean="0"/>
              <a:t>Or Limited English Proficiency (LEP) in an audience affects the way an intervention is delivered</a:t>
            </a:r>
          </a:p>
          <a:p>
            <a:pPr marL="863600" lvl="2" indent="-406400"/>
            <a:r>
              <a:rPr lang="en-US" sz="2200" dirty="0" smtClean="0"/>
              <a:t>It takes into account the setting or situation in which the reading and writing occur</a:t>
            </a:r>
          </a:p>
          <a:p>
            <a:pPr marL="863600" lvl="2" indent="-406400"/>
            <a:r>
              <a:rPr lang="en-US" sz="2200" dirty="0" smtClean="0"/>
              <a:t>Poor health literacy is linked to poor health outcomes</a:t>
            </a:r>
          </a:p>
          <a:p>
            <a:pPr marL="863600" lvl="2" indent="-406400"/>
            <a:r>
              <a:rPr lang="en-US" sz="2200" dirty="0" smtClean="0"/>
              <a:t>Health information for people with LEP needs to be communicated plainly in their primary language, using words and examples that make the information understandable</a:t>
            </a:r>
          </a:p>
          <a:p>
            <a:pPr marL="863600" lvl="2" indent="-406400"/>
            <a:r>
              <a:rPr lang="en-US" sz="2200" dirty="0" smtClean="0"/>
              <a:t>Interventions not offered in other languages should use design techniques for low-literate audiences to improve reception of the instruction, including oral delivery</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r>
              <a:rPr lang="en-US" sz="3600" dirty="0" smtClean="0"/>
              <a:t>3.1.5 Promote Plan of Action</a:t>
            </a:r>
            <a:endParaRPr lang="en-US" sz="3600" dirty="0"/>
          </a:p>
        </p:txBody>
      </p:sp>
      <p:sp>
        <p:nvSpPr>
          <p:cNvPr id="3" name="Content Placeholder 2"/>
          <p:cNvSpPr>
            <a:spLocks noGrp="1"/>
          </p:cNvSpPr>
          <p:nvPr>
            <p:ph idx="1"/>
          </p:nvPr>
        </p:nvSpPr>
        <p:spPr>
          <a:xfrm>
            <a:off x="457200" y="2362200"/>
            <a:ext cx="8229600" cy="4191000"/>
          </a:xfrm>
        </p:spPr>
        <p:txBody>
          <a:bodyPr>
            <a:normAutofit/>
          </a:bodyPr>
          <a:lstStyle/>
          <a:p>
            <a:pPr marL="463550" lvl="1" indent="-406400">
              <a:buFont typeface="Arial" pitchFamily="34" charset="0"/>
              <a:buChar char="•"/>
            </a:pPr>
            <a:r>
              <a:rPr lang="en-US" sz="2200" dirty="0" smtClean="0"/>
              <a:t>One size fits all approaches do not work</a:t>
            </a:r>
          </a:p>
          <a:p>
            <a:pPr marL="463550" lvl="1" indent="-406400">
              <a:buFont typeface="Arial" pitchFamily="34" charset="0"/>
              <a:buChar char="•"/>
            </a:pPr>
            <a:r>
              <a:rPr lang="en-US" sz="2200" b="1" u="sng" dirty="0" smtClean="0"/>
              <a:t>Tailored Message</a:t>
            </a:r>
            <a:r>
              <a:rPr lang="en-US" sz="2200" dirty="0" smtClean="0"/>
              <a:t>: individually focused messages that appeal to a specific sub-population, typically using information obtained from the individuals themselves</a:t>
            </a:r>
          </a:p>
          <a:p>
            <a:pPr marL="463550" lvl="1" indent="-406400">
              <a:buFont typeface="Arial" pitchFamily="34" charset="0"/>
              <a:buChar char="•"/>
            </a:pPr>
            <a:r>
              <a:rPr lang="en-US" sz="2200" b="1" u="sng" dirty="0" smtClean="0"/>
              <a:t>Targeted Message</a:t>
            </a:r>
            <a:r>
              <a:rPr lang="en-US" sz="2200" dirty="0" smtClean="0"/>
              <a:t>: focuses on subgroups, such as demographic variables, of an audience and typically uses techniques of market segmentation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3-eu-west-1.amazonaws.com/tutor2u-media/subjects/business/diagrams/marketing-segmentation-bases1.jpg?mtime=20150313144621"/>
          <p:cNvPicPr>
            <a:picLocks noChangeAspect="1" noChangeArrowheads="1"/>
          </p:cNvPicPr>
          <p:nvPr/>
        </p:nvPicPr>
        <p:blipFill>
          <a:blip r:embed="rId2" cstate="print"/>
          <a:srcRect/>
          <a:stretch>
            <a:fillRect/>
          </a:stretch>
        </p:blipFill>
        <p:spPr bwMode="auto">
          <a:xfrm>
            <a:off x="457200" y="228600"/>
            <a:ext cx="8001000" cy="600075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r>
              <a:rPr lang="en-US" sz="3600" dirty="0" smtClean="0"/>
              <a:t>3.1.6 Apply Theories and Models of Implementation</a:t>
            </a:r>
            <a:endParaRPr lang="en-US" sz="3600" dirty="0"/>
          </a:p>
        </p:txBody>
      </p:sp>
      <p:sp>
        <p:nvSpPr>
          <p:cNvPr id="3" name="Content Placeholder 2"/>
          <p:cNvSpPr>
            <a:spLocks noGrp="1"/>
          </p:cNvSpPr>
          <p:nvPr>
            <p:ph idx="1"/>
          </p:nvPr>
        </p:nvSpPr>
        <p:spPr>
          <a:xfrm>
            <a:off x="457200" y="2362200"/>
            <a:ext cx="8229600" cy="4191000"/>
          </a:xfrm>
        </p:spPr>
        <p:txBody>
          <a:bodyPr>
            <a:normAutofit/>
          </a:bodyPr>
          <a:lstStyle/>
          <a:p>
            <a:pPr marL="463550" lvl="1" indent="-406400">
              <a:buFont typeface="Arial" pitchFamily="34" charset="0"/>
              <a:buChar char="•"/>
            </a:pPr>
            <a:r>
              <a:rPr lang="en-US" sz="2200" i="1" dirty="0" smtClean="0"/>
              <a:t>Theories are the backbone of every well-planned intervention</a:t>
            </a:r>
          </a:p>
          <a:p>
            <a:pPr marL="463550" lvl="1" indent="-406400">
              <a:buFont typeface="Arial" pitchFamily="34" charset="0"/>
              <a:buChar char="•"/>
            </a:pPr>
            <a:r>
              <a:rPr lang="en-US" sz="2200" i="1" dirty="0" smtClean="0"/>
              <a:t>They provide a guide as to what to expect about human behavior</a:t>
            </a:r>
          </a:p>
          <a:p>
            <a:pPr marL="463550" lvl="1" indent="-406400">
              <a:buFont typeface="Arial" pitchFamily="34" charset="0"/>
              <a:buChar char="•"/>
            </a:pPr>
            <a:r>
              <a:rPr lang="en-US" sz="2200" i="1" dirty="0" smtClean="0"/>
              <a:t>Most theories and models are used to measure change</a:t>
            </a:r>
          </a:p>
          <a:p>
            <a:pPr marL="463550" lvl="1" indent="-406400">
              <a:buFont typeface="Arial" pitchFamily="34" charset="0"/>
              <a:buChar char="•"/>
            </a:pPr>
            <a:endParaRPr lang="en-US" sz="2200" b="1" u="sng" dirty="0" smtClean="0"/>
          </a:p>
          <a:p>
            <a:pPr marL="463550" lvl="1" indent="-406400">
              <a:buFont typeface="Arial" pitchFamily="34" charset="0"/>
              <a:buChar char="•"/>
            </a:pPr>
            <a:r>
              <a:rPr lang="en-US" sz="2200" b="1" u="sng" dirty="0" smtClean="0"/>
              <a:t>Theory</a:t>
            </a:r>
            <a:r>
              <a:rPr lang="en-US" sz="2200" dirty="0" smtClean="0"/>
              <a:t>: a set of interrelated concepts, definitions and propositions that present a systematic view of events or situations by specifying relations among variables, in order to explain and predict the events or situations</a:t>
            </a:r>
          </a:p>
          <a:p>
            <a:pPr marL="463550" lvl="1" indent="-406400">
              <a:buFont typeface="Arial" pitchFamily="34" charset="0"/>
              <a:buChar char="•"/>
            </a:pPr>
            <a:r>
              <a:rPr lang="en-US" sz="2200" b="1" u="sng" dirty="0" smtClean="0"/>
              <a:t>Model</a:t>
            </a:r>
            <a:r>
              <a:rPr lang="en-US" sz="2200" dirty="0" smtClean="0"/>
              <a:t>: draw on a number of theories to help understand a specific problem in a particular setting or context</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dirty="0" smtClean="0"/>
              <a:t>Plan Health Education</a:t>
            </a:r>
            <a:endParaRPr lang="en-US" dirty="0"/>
          </a:p>
        </p:txBody>
      </p:sp>
      <p:sp>
        <p:nvSpPr>
          <p:cNvPr id="3" name="Content Placeholder 2"/>
          <p:cNvSpPr>
            <a:spLocks noGrp="1"/>
          </p:cNvSpPr>
          <p:nvPr>
            <p:ph idx="1"/>
          </p:nvPr>
        </p:nvSpPr>
        <p:spPr>
          <a:xfrm>
            <a:off x="457200" y="2362200"/>
            <a:ext cx="8229600" cy="4221163"/>
          </a:xfrm>
        </p:spPr>
        <p:txBody>
          <a:bodyPr>
            <a:normAutofit/>
          </a:bodyPr>
          <a:lstStyle/>
          <a:p>
            <a:r>
              <a:rPr lang="en-US" sz="2200" dirty="0" smtClean="0"/>
              <a:t>3.1 Implement a plan of action</a:t>
            </a:r>
          </a:p>
          <a:p>
            <a:pPr lvl="1"/>
            <a:r>
              <a:rPr lang="en-US" sz="1800" dirty="0" smtClean="0"/>
              <a:t>Subsets 3.1.1 thru 3.1.7</a:t>
            </a:r>
          </a:p>
          <a:p>
            <a:r>
              <a:rPr lang="en-US" sz="2200" dirty="0" smtClean="0"/>
              <a:t>3.2 Monitor implementation of health education</a:t>
            </a:r>
          </a:p>
          <a:p>
            <a:pPr lvl="1"/>
            <a:r>
              <a:rPr lang="en-US" sz="1800" dirty="0" smtClean="0"/>
              <a:t>Subsets 3.2.1 thru 3.2.5</a:t>
            </a:r>
          </a:p>
          <a:p>
            <a:r>
              <a:rPr lang="en-US" sz="2200" dirty="0" smtClean="0"/>
              <a:t>3.3 Train individuals involved in implementation of health education</a:t>
            </a:r>
          </a:p>
          <a:p>
            <a:pPr lvl="1"/>
            <a:r>
              <a:rPr lang="en-US" sz="1800" dirty="0" smtClean="0"/>
              <a:t>Subsets 3.3.1 thru 3.3.8</a:t>
            </a:r>
            <a:endParaRPr lang="en-US" sz="18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r>
              <a:rPr lang="en-US" sz="3600" dirty="0" smtClean="0"/>
              <a:t>3.1.6 Apply Theories and Models of Implementation</a:t>
            </a:r>
            <a:endParaRPr lang="en-US" sz="3600" dirty="0"/>
          </a:p>
        </p:txBody>
      </p:sp>
      <p:sp>
        <p:nvSpPr>
          <p:cNvPr id="3" name="Content Placeholder 2"/>
          <p:cNvSpPr>
            <a:spLocks noGrp="1"/>
          </p:cNvSpPr>
          <p:nvPr>
            <p:ph idx="1"/>
          </p:nvPr>
        </p:nvSpPr>
        <p:spPr>
          <a:xfrm>
            <a:off x="457200" y="2362200"/>
            <a:ext cx="8229600" cy="4191000"/>
          </a:xfrm>
        </p:spPr>
        <p:txBody>
          <a:bodyPr>
            <a:normAutofit/>
          </a:bodyPr>
          <a:lstStyle/>
          <a:p>
            <a:pPr marL="463550" lvl="1" indent="-406400">
              <a:buFont typeface="Arial" pitchFamily="34" charset="0"/>
              <a:buChar char="•"/>
            </a:pPr>
            <a:r>
              <a:rPr lang="en-US" sz="2200" dirty="0" smtClean="0"/>
              <a:t>Social Cognitive Theory</a:t>
            </a:r>
          </a:p>
          <a:p>
            <a:pPr marL="463550" lvl="1" indent="-406400">
              <a:buFont typeface="Arial" pitchFamily="34" charset="0"/>
              <a:buChar char="•"/>
            </a:pPr>
            <a:r>
              <a:rPr lang="en-US" sz="2200" dirty="0" err="1" smtClean="0"/>
              <a:t>Transtheoretical</a:t>
            </a:r>
            <a:r>
              <a:rPr lang="en-US" sz="2200" dirty="0" smtClean="0"/>
              <a:t> Model</a:t>
            </a:r>
          </a:p>
          <a:p>
            <a:pPr marL="463550" lvl="1" indent="-406400">
              <a:buFont typeface="Arial" pitchFamily="34" charset="0"/>
              <a:buChar char="•"/>
            </a:pPr>
            <a:r>
              <a:rPr lang="en-US" sz="2200" dirty="0" smtClean="0"/>
              <a:t>Health Belief Model</a:t>
            </a:r>
          </a:p>
          <a:p>
            <a:pPr marL="463550" lvl="1" indent="-406400">
              <a:buFont typeface="Arial" pitchFamily="34" charset="0"/>
              <a:buChar char="•"/>
            </a:pPr>
            <a:r>
              <a:rPr lang="en-US" sz="2200" dirty="0" smtClean="0"/>
              <a:t>Theory of Reasoned Action and Theory of Planned Behavior</a:t>
            </a:r>
          </a:p>
          <a:p>
            <a:pPr marL="463550" lvl="1" indent="-406400">
              <a:buFont typeface="Arial" pitchFamily="34" charset="0"/>
              <a:buChar char="•"/>
            </a:pPr>
            <a:r>
              <a:rPr lang="en-US" sz="2200" dirty="0" smtClean="0"/>
              <a:t>Diffusion of Innovations Theory</a:t>
            </a:r>
          </a:p>
          <a:p>
            <a:pPr marL="463550" lvl="1" indent="-406400">
              <a:buFont typeface="Arial" pitchFamily="34" charset="0"/>
              <a:buChar char="•"/>
            </a:pPr>
            <a:r>
              <a:rPr lang="en-US" sz="2200" dirty="0" smtClean="0"/>
              <a:t>Ecological Models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r>
              <a:rPr lang="en-US" sz="3600" dirty="0" smtClean="0"/>
              <a:t>3.1.7 Launch Plan of Action</a:t>
            </a:r>
            <a:endParaRPr lang="en-US" sz="3600" dirty="0"/>
          </a:p>
        </p:txBody>
      </p:sp>
      <p:sp>
        <p:nvSpPr>
          <p:cNvPr id="3" name="Content Placeholder 2"/>
          <p:cNvSpPr>
            <a:spLocks noGrp="1"/>
          </p:cNvSpPr>
          <p:nvPr>
            <p:ph idx="1"/>
          </p:nvPr>
        </p:nvSpPr>
        <p:spPr>
          <a:xfrm>
            <a:off x="457200" y="2362200"/>
            <a:ext cx="8229600" cy="4191000"/>
          </a:xfrm>
        </p:spPr>
        <p:txBody>
          <a:bodyPr>
            <a:noAutofit/>
          </a:bodyPr>
          <a:lstStyle/>
          <a:p>
            <a:pPr marL="463550" lvl="1" indent="-406400">
              <a:buFont typeface="Arial" pitchFamily="34" charset="0"/>
              <a:buChar char="•"/>
            </a:pPr>
            <a:r>
              <a:rPr lang="en-US" sz="1800" dirty="0" smtClean="0"/>
              <a:t>Implementation of a program requires a variety of skills and knowledge, including</a:t>
            </a:r>
          </a:p>
          <a:p>
            <a:pPr marL="863600" lvl="2" indent="-406400"/>
            <a:r>
              <a:rPr lang="en-US" sz="1800" dirty="0" smtClean="0"/>
              <a:t>The ability to use technology</a:t>
            </a:r>
          </a:p>
          <a:p>
            <a:pPr marL="863600" lvl="2" indent="-406400"/>
            <a:r>
              <a:rPr lang="en-US" sz="1800" dirty="0" smtClean="0"/>
              <a:t>Carry out appropriate timelines</a:t>
            </a:r>
          </a:p>
          <a:p>
            <a:pPr marL="863600" lvl="2" indent="-406400"/>
            <a:r>
              <a:rPr lang="en-US" sz="1800" dirty="0" smtClean="0"/>
              <a:t>Manage program resources</a:t>
            </a:r>
          </a:p>
          <a:p>
            <a:pPr marL="863600" lvl="2" indent="-406400"/>
            <a:r>
              <a:rPr lang="en-US" sz="1800" dirty="0" smtClean="0"/>
              <a:t>Conduct evaluation</a:t>
            </a:r>
          </a:p>
          <a:p>
            <a:pPr marL="863600" lvl="2" indent="-406400"/>
            <a:r>
              <a:rPr lang="en-US" sz="1800" dirty="0" smtClean="0"/>
              <a:t>Skills to work with others</a:t>
            </a:r>
          </a:p>
          <a:p>
            <a:pPr marL="1320800" lvl="3" indent="-406400"/>
            <a:r>
              <a:rPr lang="en-US" sz="1800" dirty="0" smtClean="0"/>
              <a:t>Relationships between organizations or groups can fall into 1 of 4 levels</a:t>
            </a:r>
          </a:p>
          <a:p>
            <a:pPr marL="1778000" lvl="4" indent="-406400">
              <a:buFont typeface="+mj-lt"/>
              <a:buAutoNum type="arabicPeriod"/>
            </a:pPr>
            <a:r>
              <a:rPr lang="en-US" sz="1800" dirty="0" smtClean="0"/>
              <a:t>Networking</a:t>
            </a:r>
          </a:p>
          <a:p>
            <a:pPr marL="1778000" lvl="4" indent="-406400">
              <a:buFont typeface="+mj-lt"/>
              <a:buAutoNum type="arabicPeriod"/>
            </a:pPr>
            <a:r>
              <a:rPr lang="en-US" sz="1800" dirty="0" smtClean="0"/>
              <a:t>Coordinating</a:t>
            </a:r>
          </a:p>
          <a:p>
            <a:pPr marL="1778000" lvl="4" indent="-406400">
              <a:buFont typeface="+mj-lt"/>
              <a:buAutoNum type="arabicPeriod"/>
            </a:pPr>
            <a:r>
              <a:rPr lang="en-US" sz="1800" dirty="0" smtClean="0"/>
              <a:t>Cooperating</a:t>
            </a:r>
          </a:p>
          <a:p>
            <a:pPr marL="1778000" lvl="4" indent="-406400">
              <a:buFont typeface="+mj-lt"/>
              <a:buAutoNum type="arabicPeriod"/>
            </a:pPr>
            <a:r>
              <a:rPr lang="en-US" sz="1800" dirty="0" smtClean="0"/>
              <a:t>Collaborating </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r>
              <a:rPr lang="en-US" sz="3600" dirty="0" smtClean="0"/>
              <a:t>3.1.7 Four Strategies Used By Coalitions</a:t>
            </a:r>
            <a:endParaRPr lang="en-US" sz="3600" dirty="0"/>
          </a:p>
        </p:txBody>
      </p:sp>
      <p:graphicFrame>
        <p:nvGraphicFramePr>
          <p:cNvPr id="5" name="Content Placeholder 4"/>
          <p:cNvGraphicFramePr>
            <a:graphicFrameLocks noGrp="1"/>
          </p:cNvGraphicFramePr>
          <p:nvPr>
            <p:ph idx="1"/>
          </p:nvPr>
        </p:nvGraphicFramePr>
        <p:xfrm>
          <a:off x="457200" y="2362200"/>
          <a:ext cx="8229600" cy="2936240"/>
        </p:xfrm>
        <a:graphic>
          <a:graphicData uri="http://schemas.openxmlformats.org/drawingml/2006/table">
            <a:tbl>
              <a:tblPr firstRow="1" bandRow="1">
                <a:tableStyleId>{5C22544A-7EE6-4342-B048-85BDC9FD1C3A}</a:tableStyleId>
              </a:tblPr>
              <a:tblGrid>
                <a:gridCol w="1524000"/>
                <a:gridCol w="6705600"/>
              </a:tblGrid>
              <a:tr h="370840">
                <a:tc>
                  <a:txBody>
                    <a:bodyPr/>
                    <a:lstStyle/>
                    <a:p>
                      <a:pPr algn="ctr"/>
                      <a:r>
                        <a:rPr lang="en-US" dirty="0" smtClean="0"/>
                        <a:t>Strategy</a:t>
                      </a:r>
                      <a:endParaRPr lang="en-US" dirty="0"/>
                    </a:p>
                  </a:txBody>
                  <a:tcPr/>
                </a:tc>
                <a:tc>
                  <a:txBody>
                    <a:bodyPr/>
                    <a:lstStyle/>
                    <a:p>
                      <a:pPr algn="ctr"/>
                      <a:r>
                        <a:rPr lang="en-US" dirty="0" smtClean="0"/>
                        <a:t>Definition</a:t>
                      </a:r>
                      <a:endParaRPr lang="en-US" dirty="0"/>
                    </a:p>
                  </a:txBody>
                  <a:tcPr/>
                </a:tc>
              </a:tr>
              <a:tr h="370840">
                <a:tc>
                  <a:txBody>
                    <a:bodyPr/>
                    <a:lstStyle/>
                    <a:p>
                      <a:r>
                        <a:rPr lang="en-US" dirty="0" smtClean="0"/>
                        <a:t>Networking</a:t>
                      </a:r>
                      <a:endParaRPr lang="en-US" dirty="0"/>
                    </a:p>
                  </a:txBody>
                  <a:tcPr/>
                </a:tc>
                <a:tc>
                  <a:txBody>
                    <a:bodyPr/>
                    <a:lstStyle/>
                    <a:p>
                      <a:r>
                        <a:rPr lang="en-US" dirty="0" smtClean="0"/>
                        <a:t>Exchanging information for mutual benefit</a:t>
                      </a:r>
                      <a:endParaRPr lang="en-US" dirty="0"/>
                    </a:p>
                  </a:txBody>
                  <a:tcPr/>
                </a:tc>
              </a:tr>
              <a:tr h="370840">
                <a:tc>
                  <a:txBody>
                    <a:bodyPr/>
                    <a:lstStyle/>
                    <a:p>
                      <a:r>
                        <a:rPr lang="en-US" dirty="0" smtClean="0"/>
                        <a:t>Coordinating</a:t>
                      </a:r>
                      <a:endParaRPr lang="en-US" dirty="0"/>
                    </a:p>
                  </a:txBody>
                  <a:tcPr/>
                </a:tc>
                <a:tc>
                  <a:txBody>
                    <a:bodyPr/>
                    <a:lstStyle/>
                    <a:p>
                      <a:r>
                        <a:rPr lang="en-US" dirty="0" smtClean="0"/>
                        <a:t>Exchanging</a:t>
                      </a:r>
                      <a:r>
                        <a:rPr lang="en-US" baseline="0" dirty="0" smtClean="0"/>
                        <a:t> information and altering activities for mutual benefit and to achieve a common purpose</a:t>
                      </a:r>
                      <a:endParaRPr lang="en-US" dirty="0"/>
                    </a:p>
                  </a:txBody>
                  <a:tcPr/>
                </a:tc>
              </a:tr>
              <a:tr h="370840">
                <a:tc>
                  <a:txBody>
                    <a:bodyPr/>
                    <a:lstStyle/>
                    <a:p>
                      <a:r>
                        <a:rPr lang="en-US" dirty="0" smtClean="0"/>
                        <a:t>Cooperating</a:t>
                      </a:r>
                      <a:endParaRPr lang="en-US" dirty="0"/>
                    </a:p>
                  </a:txBody>
                  <a:tcPr/>
                </a:tc>
                <a:tc>
                  <a:txBody>
                    <a:bodyPr/>
                    <a:lstStyle/>
                    <a:p>
                      <a:r>
                        <a:rPr lang="en-US" dirty="0" smtClean="0"/>
                        <a:t>Exchanging</a:t>
                      </a:r>
                      <a:r>
                        <a:rPr lang="en-US" baseline="0" dirty="0" smtClean="0"/>
                        <a:t> information, altering activities, and sharing resources for mutual benefit and to achieve a common purpose</a:t>
                      </a:r>
                      <a:endParaRPr lang="en-US" dirty="0"/>
                    </a:p>
                  </a:txBody>
                  <a:tcPr/>
                </a:tc>
              </a:tr>
              <a:tr h="370840">
                <a:tc>
                  <a:txBody>
                    <a:bodyPr/>
                    <a:lstStyle/>
                    <a:p>
                      <a:r>
                        <a:rPr lang="en-US" dirty="0" smtClean="0"/>
                        <a:t>Collaborating</a:t>
                      </a:r>
                      <a:endParaRPr lang="en-US" dirty="0"/>
                    </a:p>
                  </a:txBody>
                  <a:tcPr/>
                </a:tc>
                <a:tc>
                  <a:txBody>
                    <a:bodyPr/>
                    <a:lstStyle/>
                    <a:p>
                      <a:r>
                        <a:rPr lang="en-US" dirty="0" smtClean="0"/>
                        <a:t>Exchanging</a:t>
                      </a:r>
                      <a:r>
                        <a:rPr lang="en-US" baseline="0" dirty="0" smtClean="0"/>
                        <a:t> information, altering activities, sharing resources, and enhancing the capacity for another for mutual benefit and to achieve a common purpose</a:t>
                      </a:r>
                      <a:endParaRPr lang="en-US" dirty="0"/>
                    </a:p>
                  </a:txBody>
                  <a:tcPr/>
                </a:tc>
              </a:tr>
            </a:tbl>
          </a:graphicData>
        </a:graphic>
      </p:graphicFrame>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3.2 Monitor Implementation of </a:t>
            </a:r>
            <a:br>
              <a:rPr lang="en-US" sz="3600" dirty="0" smtClean="0"/>
            </a:br>
            <a:r>
              <a:rPr lang="en-US" sz="3600" dirty="0" smtClean="0"/>
              <a:t>Health Education</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3.2.1 Monitor progress in accordance with timeline</a:t>
            </a:r>
          </a:p>
          <a:p>
            <a:r>
              <a:rPr lang="en-US" sz="2200" dirty="0" smtClean="0"/>
              <a:t>3.2.2 Assess progress in achieving objectives</a:t>
            </a:r>
          </a:p>
          <a:p>
            <a:r>
              <a:rPr lang="en-US" sz="2200" dirty="0" smtClean="0"/>
              <a:t>3.2.3 Modify plan of action as needed</a:t>
            </a:r>
          </a:p>
          <a:p>
            <a:r>
              <a:rPr lang="en-US" sz="2200" dirty="0" smtClean="0"/>
              <a:t>3.2.4 Monitor use of resources</a:t>
            </a:r>
          </a:p>
          <a:p>
            <a:r>
              <a:rPr lang="en-US" sz="2200" dirty="0" smtClean="0"/>
              <a:t>3.2.5 Monitor compliance with legal and ethical principles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3.2 Monitor Implementation of </a:t>
            </a:r>
            <a:br>
              <a:rPr lang="en-US" sz="3600" dirty="0" smtClean="0"/>
            </a:br>
            <a:r>
              <a:rPr lang="en-US" sz="3600" dirty="0" smtClean="0"/>
              <a:t>Health Education</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3.2.1 Monitor progress in accordance with timeline</a:t>
            </a:r>
          </a:p>
          <a:p>
            <a:r>
              <a:rPr lang="en-US" sz="2200" dirty="0" smtClean="0"/>
              <a:t>3.2.2 Assess progress in achieving objectives</a:t>
            </a:r>
          </a:p>
          <a:p>
            <a:r>
              <a:rPr lang="en-US" sz="2200" dirty="0" smtClean="0"/>
              <a:t>3.2.3 Modify plan of action as needed</a:t>
            </a:r>
          </a:p>
          <a:p>
            <a:r>
              <a:rPr lang="en-US" sz="2200" dirty="0" smtClean="0"/>
              <a:t>3.2.4 Monitor use of resources</a:t>
            </a:r>
          </a:p>
          <a:p>
            <a:r>
              <a:rPr lang="en-US" sz="2200" dirty="0" smtClean="0"/>
              <a:t>3.2.5 Monitor compliance with legal and ethical principles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3.2.1 Monitor Progress in Accordance with Timeline</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Gantt Method</a:t>
            </a:r>
          </a:p>
          <a:p>
            <a:r>
              <a:rPr lang="en-US" sz="2200" dirty="0" smtClean="0"/>
              <a:t>PERT- Program Evaluation and Review Technique</a:t>
            </a:r>
          </a:p>
          <a:p>
            <a:r>
              <a:rPr lang="en-US" sz="2200" dirty="0" smtClean="0"/>
              <a:t>CMP - Critical Path Method</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3.2.2 Assess Progress in Achieving Objectives</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b="1" u="sng" dirty="0" smtClean="0"/>
              <a:t>Logic Models</a:t>
            </a:r>
            <a:r>
              <a:rPr lang="en-US" sz="2200" dirty="0" smtClean="0"/>
              <a:t>: display the sequence of actions that describe what the program is and will do to achieve outcomes. Commonly used in program development and evaluation, and are required by some funding agencies. Has five core components</a:t>
            </a:r>
          </a:p>
          <a:p>
            <a:pPr marL="800100" lvl="1" indent="-342900">
              <a:buFont typeface="+mj-lt"/>
              <a:buAutoNum type="arabicPeriod"/>
            </a:pPr>
            <a:r>
              <a:rPr lang="en-US" sz="1800" dirty="0" smtClean="0"/>
              <a:t>Inputs</a:t>
            </a:r>
          </a:p>
          <a:p>
            <a:pPr marL="800100" lvl="1" indent="-342900">
              <a:buFont typeface="+mj-lt"/>
              <a:buAutoNum type="arabicPeriod"/>
            </a:pPr>
            <a:r>
              <a:rPr lang="en-US" sz="1800" dirty="0" smtClean="0"/>
              <a:t>Outputs</a:t>
            </a:r>
          </a:p>
          <a:p>
            <a:pPr marL="800100" lvl="1" indent="-342900">
              <a:buFont typeface="+mj-lt"/>
              <a:buAutoNum type="arabicPeriod"/>
            </a:pPr>
            <a:r>
              <a:rPr lang="en-US" sz="1800" dirty="0" smtClean="0"/>
              <a:t>Outcomes</a:t>
            </a:r>
          </a:p>
          <a:p>
            <a:pPr marL="800100" lvl="1" indent="-342900">
              <a:buFont typeface="+mj-lt"/>
              <a:buAutoNum type="arabicPeriod"/>
            </a:pPr>
            <a:r>
              <a:rPr lang="en-US" sz="1800" dirty="0" smtClean="0"/>
              <a:t>Assumptions</a:t>
            </a:r>
          </a:p>
          <a:p>
            <a:pPr marL="800100" lvl="1" indent="-342900">
              <a:buFont typeface="+mj-lt"/>
              <a:buAutoNum type="arabicPeriod"/>
            </a:pPr>
            <a:r>
              <a:rPr lang="en-US" sz="1800" dirty="0" smtClean="0"/>
              <a:t>External Factors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3.2.5 Monitor Compliance with Legal and Ethical Principles</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HE have ethical obligations</a:t>
            </a:r>
          </a:p>
          <a:p>
            <a:r>
              <a:rPr lang="en-US" sz="2200" dirty="0" smtClean="0"/>
              <a:t>Examination of beliefs and principles, as well as ethics, is encouraged to determine whether decisions are fair and practical and will ensure the greatest good</a:t>
            </a:r>
          </a:p>
          <a:p>
            <a:r>
              <a:rPr lang="en-US" sz="2200" b="1" u="sng" dirty="0" smtClean="0"/>
              <a:t>Coalition of National Health Education Organizations (CNHEO) Code of Ethics</a:t>
            </a:r>
            <a:r>
              <a:rPr lang="en-US" sz="2200" dirty="0" smtClean="0"/>
              <a:t>: sets the standard for the health education specialist and tells the public what it should expect from the practitioner</a:t>
            </a:r>
          </a:p>
          <a:p>
            <a:r>
              <a:rPr lang="en-US" sz="2200" b="1" u="sng" dirty="0" smtClean="0"/>
              <a:t>Negligence</a:t>
            </a:r>
            <a:r>
              <a:rPr lang="en-US" sz="2200" dirty="0" smtClean="0"/>
              <a:t>: the failure to act in a careful or responsible manner. May result from </a:t>
            </a:r>
            <a:r>
              <a:rPr lang="en-US" sz="2200" b="1" u="sng" dirty="0" smtClean="0"/>
              <a:t>Omission</a:t>
            </a:r>
            <a:r>
              <a:rPr lang="en-US" sz="2200" dirty="0" smtClean="0"/>
              <a:t> (not doing something you should have done) or </a:t>
            </a:r>
            <a:r>
              <a:rPr lang="en-US" sz="2200" b="1" u="sng" dirty="0" smtClean="0"/>
              <a:t>Commission</a:t>
            </a:r>
            <a:r>
              <a:rPr lang="en-US" sz="2200" dirty="0" smtClean="0"/>
              <a:t> (doing something you should not have done)</a:t>
            </a:r>
          </a:p>
          <a:p>
            <a:endParaRPr lang="en-US" sz="2200" dirty="0" smtClean="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3.2.5 Monitor Compliance with Legal and Ethical Principles</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To reduce the likelihood of legal improprieties:</a:t>
            </a:r>
          </a:p>
          <a:p>
            <a:pPr lvl="1"/>
            <a:r>
              <a:rPr lang="en-US" sz="2200" dirty="0" smtClean="0"/>
              <a:t>Be aware of legal liabilities</a:t>
            </a:r>
          </a:p>
          <a:p>
            <a:pPr lvl="1"/>
            <a:r>
              <a:rPr lang="en-US" sz="2200" dirty="0" smtClean="0"/>
              <a:t>Use only professionals or experts in the area being presented (when appropriate, they should be licensed, certified, or in other ways credentialed)</a:t>
            </a:r>
          </a:p>
          <a:p>
            <a:pPr lvl="1"/>
            <a:r>
              <a:rPr lang="en-US" sz="2200" dirty="0" smtClean="0"/>
              <a:t>When appropriate, require medical clearance for participation</a:t>
            </a:r>
          </a:p>
          <a:p>
            <a:pPr lvl="1"/>
            <a:r>
              <a:rPr lang="en-US" sz="2200" dirty="0" smtClean="0"/>
              <a:t>Instruct staff not to practice outside their area of expertise</a:t>
            </a:r>
          </a:p>
          <a:p>
            <a:pPr lvl="1"/>
            <a:r>
              <a:rPr lang="en-US" sz="2200" dirty="0" smtClean="0"/>
              <a:t>Follow building codes and regulations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3.3 Train Individuals Involved in Implementation of Health Education</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3.3.1 Select training participants needed for implementation</a:t>
            </a:r>
          </a:p>
          <a:p>
            <a:r>
              <a:rPr lang="en-US" sz="2200" dirty="0" smtClean="0"/>
              <a:t>3.3.2 Indentify training needs</a:t>
            </a:r>
          </a:p>
          <a:p>
            <a:r>
              <a:rPr lang="en-US" sz="2200" dirty="0" smtClean="0"/>
              <a:t>3.3.3 Develop training objectives</a:t>
            </a:r>
          </a:p>
          <a:p>
            <a:r>
              <a:rPr lang="en-US" sz="2200" dirty="0" smtClean="0"/>
              <a:t>3.3.4 Create training using best practices</a:t>
            </a:r>
          </a:p>
          <a:p>
            <a:r>
              <a:rPr lang="en-US" sz="2200" dirty="0" smtClean="0"/>
              <a:t>3.3.5 Demonstrate a wide range of training strategies</a:t>
            </a:r>
          </a:p>
          <a:p>
            <a:r>
              <a:rPr lang="en-US" sz="2200" dirty="0" smtClean="0"/>
              <a:t>3.3.6 Deliver training</a:t>
            </a:r>
          </a:p>
          <a:p>
            <a:r>
              <a:rPr lang="en-US" sz="2200" dirty="0" smtClean="0"/>
              <a:t>3.3.7 Evaluate training</a:t>
            </a:r>
          </a:p>
          <a:p>
            <a:r>
              <a:rPr lang="en-US" sz="2200" dirty="0" smtClean="0"/>
              <a:t>3.3.8 Use evaluation findings to plan future training</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The Role of Implementing</a:t>
            </a:r>
            <a:br>
              <a:rPr lang="en-US" dirty="0" smtClean="0"/>
            </a:br>
            <a:r>
              <a:rPr lang="en-US" dirty="0" smtClean="0"/>
              <a:t>Health Education</a:t>
            </a:r>
            <a:endParaRPr lang="en-US" dirty="0"/>
          </a:p>
        </p:txBody>
      </p:sp>
      <p:sp>
        <p:nvSpPr>
          <p:cNvPr id="3" name="Content Placeholder 2"/>
          <p:cNvSpPr>
            <a:spLocks noGrp="1"/>
          </p:cNvSpPr>
          <p:nvPr>
            <p:ph idx="1"/>
          </p:nvPr>
        </p:nvSpPr>
        <p:spPr>
          <a:xfrm>
            <a:off x="457200" y="2362200"/>
            <a:ext cx="8229600" cy="4221163"/>
          </a:xfrm>
        </p:spPr>
        <p:txBody>
          <a:bodyPr>
            <a:normAutofit/>
          </a:bodyPr>
          <a:lstStyle/>
          <a:p>
            <a:pPr lvl="1">
              <a:buFont typeface="Arial" pitchFamily="34" charset="0"/>
              <a:buChar char="•"/>
            </a:pPr>
            <a:r>
              <a:rPr lang="en-US" sz="2200" dirty="0" smtClean="0"/>
              <a:t>Motivate people in their pursuit of healthful behaviors</a:t>
            </a:r>
          </a:p>
          <a:p>
            <a:pPr lvl="1">
              <a:buFont typeface="Arial" pitchFamily="34" charset="0"/>
              <a:buChar char="•"/>
            </a:pPr>
            <a:r>
              <a:rPr lang="en-US" sz="2200" dirty="0" smtClean="0"/>
              <a:t>The Health Education Specialist must be able to…</a:t>
            </a:r>
          </a:p>
          <a:p>
            <a:pPr lvl="2">
              <a:buFont typeface="Wingdings" pitchFamily="2" charset="2"/>
              <a:buChar char="ü"/>
            </a:pPr>
            <a:r>
              <a:rPr lang="en-US" sz="2200" dirty="0" smtClean="0"/>
              <a:t>Infer objectives suitable to the program</a:t>
            </a:r>
          </a:p>
          <a:p>
            <a:pPr lvl="2">
              <a:buFont typeface="Wingdings" pitchFamily="2" charset="2"/>
              <a:buChar char="ü"/>
            </a:pPr>
            <a:r>
              <a:rPr lang="en-US" sz="2200" dirty="0" smtClean="0"/>
              <a:t>Select media and methods appropriate to the intended audience</a:t>
            </a:r>
          </a:p>
          <a:p>
            <a:pPr lvl="2">
              <a:buFont typeface="Wingdings" pitchFamily="2" charset="2"/>
              <a:buChar char="ü"/>
            </a:pPr>
            <a:r>
              <a:rPr lang="en-US" sz="2200" dirty="0" smtClean="0"/>
              <a:t>Conduct programs as planned</a:t>
            </a:r>
          </a:p>
          <a:p>
            <a:pPr lvl="2">
              <a:buFont typeface="Wingdings" pitchFamily="2" charset="2"/>
              <a:buChar char="ü"/>
            </a:pPr>
            <a:r>
              <a:rPr lang="en-US" sz="2200" dirty="0" smtClean="0"/>
              <a:t>Make revisions to programs and objectives</a:t>
            </a:r>
          </a:p>
          <a:p>
            <a:pPr lvl="2">
              <a:buFont typeface="Wingdings" pitchFamily="2" charset="2"/>
              <a:buChar char="ü"/>
            </a:pPr>
            <a:r>
              <a:rPr lang="en-US" sz="2200" dirty="0" smtClean="0"/>
              <a:t>Train those involved in implementation of the program</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3.3.1 Select Training Participants Needed For Implementation</a:t>
            </a:r>
          </a:p>
        </p:txBody>
      </p:sp>
      <p:sp>
        <p:nvSpPr>
          <p:cNvPr id="3" name="Content Placeholder 2"/>
          <p:cNvSpPr>
            <a:spLocks noGrp="1"/>
          </p:cNvSpPr>
          <p:nvPr>
            <p:ph idx="1"/>
          </p:nvPr>
        </p:nvSpPr>
        <p:spPr>
          <a:xfrm>
            <a:off x="457200" y="2362200"/>
            <a:ext cx="8229600" cy="4144963"/>
          </a:xfrm>
        </p:spPr>
        <p:txBody>
          <a:bodyPr>
            <a:normAutofit fontScale="92500" lnSpcReduction="10000"/>
          </a:bodyPr>
          <a:lstStyle/>
          <a:p>
            <a:r>
              <a:rPr lang="en-US" sz="1800" dirty="0" smtClean="0"/>
              <a:t>3 Aspects of training when selecting individuals to deliver the intervention</a:t>
            </a:r>
          </a:p>
          <a:p>
            <a:pPr marL="800100" lvl="1" indent="-342900">
              <a:buFont typeface="+mj-lt"/>
              <a:buAutoNum type="arabicPeriod"/>
            </a:pPr>
            <a:r>
              <a:rPr lang="en-US" sz="1800" dirty="0" smtClean="0"/>
              <a:t>The characteristics of the individual(s) who will conduct the training are critical to success. Personal characteristics to look for include:</a:t>
            </a:r>
          </a:p>
          <a:p>
            <a:pPr marL="1200150" lvl="2" indent="-342900">
              <a:buFont typeface="Wingdings" pitchFamily="2" charset="2"/>
              <a:buChar char="ü"/>
            </a:pPr>
            <a:r>
              <a:rPr lang="en-US" sz="1800" dirty="0" smtClean="0"/>
              <a:t>Desire to teach</a:t>
            </a:r>
          </a:p>
          <a:p>
            <a:pPr marL="1200150" lvl="2" indent="-342900">
              <a:buFont typeface="Wingdings" pitchFamily="2" charset="2"/>
              <a:buChar char="ü"/>
            </a:pPr>
            <a:r>
              <a:rPr lang="en-US" sz="1800" dirty="0" smtClean="0"/>
              <a:t>Ability to Communicate</a:t>
            </a:r>
          </a:p>
          <a:p>
            <a:pPr marL="1200150" lvl="2" indent="-342900">
              <a:buFont typeface="Wingdings" pitchFamily="2" charset="2"/>
              <a:buChar char="ü"/>
            </a:pPr>
            <a:r>
              <a:rPr lang="en-US" sz="1800" dirty="0" smtClean="0"/>
              <a:t>Skill at getting people to participate</a:t>
            </a:r>
          </a:p>
          <a:p>
            <a:pPr marL="1200150" lvl="2" indent="-342900">
              <a:buFont typeface="Wingdings" pitchFamily="2" charset="2"/>
              <a:buChar char="ü"/>
            </a:pPr>
            <a:r>
              <a:rPr lang="en-US" sz="1800" dirty="0" smtClean="0"/>
              <a:t>Being “Learner Oriented”</a:t>
            </a:r>
          </a:p>
          <a:p>
            <a:pPr marL="795338" lvl="2" indent="-342900">
              <a:buNone/>
            </a:pPr>
            <a:r>
              <a:rPr lang="en-US" sz="1800" dirty="0" smtClean="0"/>
              <a:t>2.  Intervention-specific characteristics of participants. Example questions to ask</a:t>
            </a:r>
          </a:p>
          <a:p>
            <a:pPr marL="1203325" lvl="2" indent="-346075">
              <a:buFont typeface="Wingdings" pitchFamily="2" charset="2"/>
              <a:buChar char="ü"/>
            </a:pPr>
            <a:r>
              <a:rPr lang="en-US" sz="1800" dirty="0" smtClean="0"/>
              <a:t>Are specialized technology skills needed (webinars, blogs)</a:t>
            </a:r>
          </a:p>
          <a:p>
            <a:pPr marL="1203325" lvl="2" indent="-346075">
              <a:buFont typeface="Wingdings" pitchFamily="2" charset="2"/>
              <a:buChar char="ü"/>
            </a:pPr>
            <a:r>
              <a:rPr lang="en-US" sz="1800" dirty="0" smtClean="0"/>
              <a:t>Does the intervention require multiple sessions? What does that mean about the availability of the person delivering it? Are multiple persons acceptable or should one facilitator be used?</a:t>
            </a:r>
          </a:p>
          <a:p>
            <a:pPr marL="1203325" lvl="2" indent="-346075">
              <a:buFont typeface="Wingdings" pitchFamily="2" charset="2"/>
              <a:buChar char="ü"/>
            </a:pPr>
            <a:r>
              <a:rPr lang="en-US" sz="1800" dirty="0" smtClean="0"/>
              <a:t>Does the audience require a person fluent in their language?</a:t>
            </a:r>
          </a:p>
          <a:p>
            <a:pPr marL="1203325" lvl="2" indent="-346075">
              <a:buFont typeface="Wingdings" pitchFamily="2" charset="2"/>
              <a:buChar char="ü"/>
            </a:pPr>
            <a:r>
              <a:rPr lang="en-US" sz="1800" dirty="0" smtClean="0"/>
              <a:t>Would the intervention strategy benefit from a particular sort of experience in using the intervention, such as experience in peer-leading?</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3.3.1 Select Training Participants Needed For Implementation</a:t>
            </a:r>
          </a:p>
        </p:txBody>
      </p:sp>
      <p:sp>
        <p:nvSpPr>
          <p:cNvPr id="3" name="Content Placeholder 2"/>
          <p:cNvSpPr>
            <a:spLocks noGrp="1"/>
          </p:cNvSpPr>
          <p:nvPr>
            <p:ph idx="1"/>
          </p:nvPr>
        </p:nvSpPr>
        <p:spPr>
          <a:xfrm>
            <a:off x="457200" y="2362200"/>
            <a:ext cx="8229600" cy="4144963"/>
          </a:xfrm>
        </p:spPr>
        <p:txBody>
          <a:bodyPr>
            <a:normAutofit fontScale="92500" lnSpcReduction="10000"/>
          </a:bodyPr>
          <a:lstStyle/>
          <a:p>
            <a:r>
              <a:rPr lang="en-US" sz="2000" dirty="0" smtClean="0"/>
              <a:t>3 Aspects of training when selecting individuals to deliver the intervention….</a:t>
            </a:r>
          </a:p>
          <a:p>
            <a:pPr marL="909638">
              <a:buNone/>
            </a:pPr>
            <a:r>
              <a:rPr lang="en-US" sz="2000" dirty="0" smtClean="0"/>
              <a:t>3. Understand the organizational context where the intervention is to be delivered. An intervention not supported or poorly supported by an organization may not be delivered properly or at all, thereby making it useless regardless of its proven efficacy</a:t>
            </a:r>
          </a:p>
          <a:p>
            <a:pPr marL="909638">
              <a:buFont typeface="Wingdings" pitchFamily="2" charset="2"/>
              <a:buChar char="ü"/>
            </a:pPr>
            <a:r>
              <a:rPr lang="en-US" sz="2000" dirty="0" smtClean="0"/>
              <a:t>Will the individual delivering the intervention have the support management or decision-makers?</a:t>
            </a:r>
          </a:p>
          <a:p>
            <a:pPr marL="909638">
              <a:buFont typeface="Wingdings" pitchFamily="2" charset="2"/>
              <a:buChar char="ü"/>
            </a:pPr>
            <a:r>
              <a:rPr lang="en-US" sz="2000" dirty="0" smtClean="0"/>
              <a:t>Has the organization had any experience using the particular intervention strategy?</a:t>
            </a:r>
          </a:p>
          <a:p>
            <a:pPr marL="909638">
              <a:buFont typeface="Wingdings" pitchFamily="2" charset="2"/>
              <a:buChar char="ü"/>
            </a:pPr>
            <a:r>
              <a:rPr lang="en-US" sz="2000" dirty="0" smtClean="0"/>
              <a:t>Is the strategy in line with the philosophy and mission of the organization?</a:t>
            </a:r>
          </a:p>
          <a:p>
            <a:pPr marL="909638">
              <a:buFont typeface="Wingdings" pitchFamily="2" charset="2"/>
              <a:buChar char="ü"/>
            </a:pPr>
            <a:r>
              <a:rPr lang="en-US" sz="2000" dirty="0" smtClean="0"/>
              <a:t>Does the organization site(s) have the prerequisites for using the strategy?</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3.3.1 Select Training Participants Needed For Implementation</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Prerequisites for Implementation</a:t>
            </a:r>
          </a:p>
          <a:p>
            <a:pPr lvl="1"/>
            <a:r>
              <a:rPr lang="en-US" sz="2200" dirty="0" smtClean="0"/>
              <a:t>Absolutely essential characteristics needed in a delivery site</a:t>
            </a:r>
          </a:p>
          <a:p>
            <a:pPr lvl="2"/>
            <a:r>
              <a:rPr lang="en-US" sz="2200" dirty="0" smtClean="0"/>
              <a:t>Sufficient personnel (bilingual or bicultural staff)</a:t>
            </a:r>
          </a:p>
          <a:p>
            <a:pPr lvl="2"/>
            <a:r>
              <a:rPr lang="en-US" sz="2200" dirty="0" smtClean="0"/>
              <a:t>Access to meeting space</a:t>
            </a:r>
          </a:p>
          <a:p>
            <a:pPr lvl="2"/>
            <a:r>
              <a:rPr lang="en-US" sz="2200" dirty="0" smtClean="0"/>
              <a:t>Proven relationship with the intended audience</a:t>
            </a:r>
          </a:p>
          <a:p>
            <a:pPr lvl="2"/>
            <a:r>
              <a:rPr lang="en-US" sz="2200" dirty="0" smtClean="0"/>
              <a:t>Proven fiscal responsibility</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3.3.4 Create Training Using Best Practices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Adults learn differently than children</a:t>
            </a:r>
          </a:p>
          <a:p>
            <a:r>
              <a:rPr lang="en-US" sz="2200" dirty="0" smtClean="0"/>
              <a:t>Adults need to be involved in planning and evaluation of their instruction</a:t>
            </a:r>
          </a:p>
          <a:p>
            <a:r>
              <a:rPr lang="en-US" sz="2200" dirty="0" smtClean="0"/>
              <a:t>Most interested in what has an immediate relevance to their job or personal life</a:t>
            </a:r>
          </a:p>
          <a:p>
            <a:r>
              <a:rPr lang="en-US" sz="2200" dirty="0" smtClean="0"/>
              <a:t>Is problem-centered rather than content-oriented</a:t>
            </a:r>
          </a:p>
          <a:p>
            <a:endParaRPr lang="en-US" sz="2200" dirty="0" smtClean="0"/>
          </a:p>
          <a:p>
            <a:r>
              <a:rPr lang="en-US" sz="2200" i="1" dirty="0" smtClean="0"/>
              <a:t>Agencies and organization, such as the CDC, publicize programs and interventions that utilize best practices that may be utilized in training efforts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3.3.7 Evaluate Training</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Use Pre and Post Tests or Before and After Self-Assessments</a:t>
            </a:r>
          </a:p>
          <a:p>
            <a:r>
              <a:rPr lang="en-US" sz="2200" dirty="0" smtClean="0"/>
              <a:t>Skill evaluation may take place through direct observation by an expert observer or by written self-assessment</a:t>
            </a:r>
          </a:p>
          <a:p>
            <a:r>
              <a:rPr lang="en-US" sz="2200" dirty="0" smtClean="0"/>
              <a:t>Get participants feedback</a:t>
            </a:r>
          </a:p>
          <a:p>
            <a:pPr lvl="1">
              <a:buFont typeface="Wingdings" pitchFamily="2" charset="2"/>
              <a:buChar char="Ø"/>
            </a:pPr>
            <a:r>
              <a:rPr lang="en-US" sz="2200" dirty="0" smtClean="0"/>
              <a:t>What will you do differently as a result of this training?</a:t>
            </a:r>
          </a:p>
          <a:p>
            <a:pPr lvl="1">
              <a:buFont typeface="Wingdings" pitchFamily="2" charset="2"/>
              <a:buChar char="Ø"/>
            </a:pPr>
            <a:r>
              <a:rPr lang="en-US" sz="2200" dirty="0" smtClean="0"/>
              <a:t>What was the most or least useful aspect of the session?</a:t>
            </a:r>
          </a:p>
          <a:p>
            <a:pPr lvl="1">
              <a:buFont typeface="Wingdings" pitchFamily="2" charset="2"/>
              <a:buChar char="Ø"/>
            </a:pPr>
            <a:r>
              <a:rPr lang="en-US" sz="2200" dirty="0" smtClean="0"/>
              <a:t>Were trainee’s opinions valued and how?</a:t>
            </a:r>
          </a:p>
          <a:p>
            <a:pPr lvl="1">
              <a:buFont typeface="Wingdings" pitchFamily="2" charset="2"/>
              <a:buChar char="Ø"/>
            </a:pPr>
            <a:r>
              <a:rPr lang="en-US" sz="2200" dirty="0" smtClean="0"/>
              <a:t>What went well or did not go well in the session?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dirty="0" smtClean="0"/>
              <a:t>AOR 3 Key Terms</a:t>
            </a:r>
            <a:endParaRPr lang="en-US" dirty="0"/>
          </a:p>
        </p:txBody>
      </p:sp>
      <p:sp>
        <p:nvSpPr>
          <p:cNvPr id="3" name="Content Placeholder 2"/>
          <p:cNvSpPr>
            <a:spLocks noGrp="1"/>
          </p:cNvSpPr>
          <p:nvPr>
            <p:ph idx="1"/>
          </p:nvPr>
        </p:nvSpPr>
        <p:spPr>
          <a:xfrm>
            <a:off x="381000" y="2133600"/>
            <a:ext cx="2514600" cy="4495800"/>
          </a:xfrm>
        </p:spPr>
        <p:txBody>
          <a:bodyPr>
            <a:noAutofit/>
          </a:bodyPr>
          <a:lstStyle/>
          <a:p>
            <a:pPr marL="514350" indent="-514350">
              <a:buNone/>
            </a:pPr>
            <a:r>
              <a:rPr lang="en-US" sz="1800" dirty="0" smtClean="0"/>
              <a:t>Implementation</a:t>
            </a:r>
          </a:p>
          <a:p>
            <a:pPr marL="514350" indent="-514350">
              <a:buNone/>
            </a:pPr>
            <a:r>
              <a:rPr lang="en-US" sz="1800" dirty="0" smtClean="0"/>
              <a:t>Learning Activities</a:t>
            </a:r>
          </a:p>
          <a:p>
            <a:pPr marL="514350" indent="-514350">
              <a:buNone/>
            </a:pPr>
            <a:r>
              <a:rPr lang="en-US" sz="1800" dirty="0" smtClean="0"/>
              <a:t>Tailored Message</a:t>
            </a:r>
          </a:p>
          <a:p>
            <a:pPr marL="514350" indent="-514350">
              <a:buNone/>
            </a:pPr>
            <a:r>
              <a:rPr lang="en-US" sz="1800" dirty="0" smtClean="0"/>
              <a:t>Targeted Message</a:t>
            </a:r>
          </a:p>
          <a:p>
            <a:pPr marL="514350" indent="-514350">
              <a:buNone/>
            </a:pPr>
            <a:r>
              <a:rPr lang="en-US" sz="1800" dirty="0" smtClean="0"/>
              <a:t>Intervention or Program</a:t>
            </a:r>
          </a:p>
          <a:p>
            <a:pPr marL="514350" indent="-514350">
              <a:buNone/>
            </a:pPr>
            <a:r>
              <a:rPr lang="en-US" sz="1800" dirty="0" smtClean="0"/>
              <a:t>Intervention Strategy</a:t>
            </a:r>
          </a:p>
          <a:p>
            <a:pPr marL="514350" indent="-514350">
              <a:buNone/>
            </a:pPr>
            <a:r>
              <a:rPr lang="en-US" sz="1800" dirty="0" smtClean="0"/>
              <a:t>Culture</a:t>
            </a:r>
          </a:p>
          <a:p>
            <a:pPr marL="514350" lvl="0" indent="-514350">
              <a:buNone/>
              <a:defRPr/>
            </a:pPr>
            <a:r>
              <a:rPr lang="en-US" sz="1800" dirty="0" smtClean="0"/>
              <a:t>Cultural Competency</a:t>
            </a:r>
          </a:p>
          <a:p>
            <a:pPr marL="514350" lvl="0" indent="-514350">
              <a:buNone/>
              <a:defRPr/>
            </a:pPr>
            <a:r>
              <a:rPr lang="en-US" sz="1800" dirty="0" smtClean="0"/>
              <a:t>Gantt Method</a:t>
            </a:r>
          </a:p>
          <a:p>
            <a:pPr marL="514350" lvl="0" indent="-514350">
              <a:buNone/>
              <a:defRPr/>
            </a:pPr>
            <a:r>
              <a:rPr lang="en-US" sz="1800" dirty="0" smtClean="0"/>
              <a:t>PERT</a:t>
            </a:r>
          </a:p>
          <a:p>
            <a:pPr marL="514350" lvl="0" indent="-514350">
              <a:buNone/>
              <a:defRPr/>
            </a:pPr>
            <a:r>
              <a:rPr lang="en-US" sz="1800" dirty="0" smtClean="0"/>
              <a:t>CMP</a:t>
            </a:r>
          </a:p>
          <a:p>
            <a:pPr marL="514350" lvl="0" indent="-514350">
              <a:buNone/>
              <a:defRPr/>
            </a:pPr>
            <a:r>
              <a:rPr lang="en-US" sz="1800" dirty="0" smtClean="0"/>
              <a:t>Belmont Report</a:t>
            </a:r>
          </a:p>
          <a:p>
            <a:pPr marL="514350" lvl="0" indent="-514350">
              <a:buNone/>
              <a:defRPr/>
            </a:pPr>
            <a:r>
              <a:rPr lang="en-US" sz="1800" dirty="0" smtClean="0"/>
              <a:t>Informed Consent</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
        <p:nvSpPr>
          <p:cNvPr id="7" name="Content Placeholder 2"/>
          <p:cNvSpPr txBox="1">
            <a:spLocks/>
          </p:cNvSpPr>
          <p:nvPr/>
        </p:nvSpPr>
        <p:spPr>
          <a:xfrm>
            <a:off x="6400800" y="2133600"/>
            <a:ext cx="2286000" cy="4419600"/>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Logic</a:t>
            </a:r>
            <a:r>
              <a:rPr kumimoji="0" lang="en-US" sz="1800" b="0" i="0" u="none" strike="noStrike" kern="1200" cap="none" spc="0" normalizeH="0" noProof="0" dirty="0" smtClean="0">
                <a:ln>
                  <a:noFill/>
                </a:ln>
                <a:solidFill>
                  <a:schemeClr val="tx1"/>
                </a:solidFill>
                <a:effectLst/>
                <a:uLnTx/>
                <a:uFillTx/>
                <a:latin typeface="+mn-lt"/>
                <a:ea typeface="+mn-ea"/>
                <a:cs typeface="+mn-cs"/>
              </a:rPr>
              <a:t> Model</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Inputs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noProof="0" dirty="0" smtClean="0">
                <a:ln>
                  <a:noFill/>
                </a:ln>
                <a:solidFill>
                  <a:schemeClr val="tx1"/>
                </a:solidFill>
                <a:effectLst/>
                <a:uLnTx/>
                <a:uFillTx/>
                <a:latin typeface="+mn-lt"/>
                <a:ea typeface="+mn-ea"/>
                <a:cs typeface="+mn-cs"/>
              </a:rPr>
              <a:t>Outputs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Assumptions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noProof="0" dirty="0" smtClean="0">
                <a:ln>
                  <a:noFill/>
                </a:ln>
                <a:solidFill>
                  <a:schemeClr val="tx1"/>
                </a:solidFill>
                <a:effectLst/>
                <a:uLnTx/>
                <a:uFillTx/>
                <a:latin typeface="+mn-lt"/>
                <a:ea typeface="+mn-ea"/>
                <a:cs typeface="+mn-cs"/>
              </a:rPr>
              <a:t>External Factors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Health Literacy</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Phasing In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Total Implementation</a:t>
            </a:r>
          </a:p>
          <a:p>
            <a:pPr marL="514350" lvl="0" indent="-514350">
              <a:spcBef>
                <a:spcPct val="20000"/>
              </a:spcBef>
              <a:defRPr/>
            </a:pPr>
            <a:r>
              <a:rPr lang="en-US" dirty="0" smtClean="0"/>
              <a:t>CNHEO Code of Ethics</a:t>
            </a:r>
          </a:p>
          <a:p>
            <a:pPr marL="514350" lvl="0" indent="-514350">
              <a:spcBef>
                <a:spcPct val="20000"/>
              </a:spcBef>
              <a:defRPr/>
            </a:pPr>
            <a:r>
              <a:rPr lang="en-US" dirty="0" smtClean="0"/>
              <a:t>Omission</a:t>
            </a:r>
          </a:p>
          <a:p>
            <a:pPr marL="514350" lvl="0" indent="-514350">
              <a:spcBef>
                <a:spcPct val="20000"/>
              </a:spcBef>
              <a:defRPr/>
            </a:pPr>
            <a:r>
              <a:rPr lang="en-US" baseline="0" dirty="0" smtClean="0"/>
              <a:t>Commission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5943600" y="2133600"/>
            <a:ext cx="2971800" cy="4495800"/>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p>
        </p:txBody>
      </p:sp>
      <p:sp>
        <p:nvSpPr>
          <p:cNvPr id="9" name="Content Placeholder 2"/>
          <p:cNvSpPr txBox="1">
            <a:spLocks/>
          </p:cNvSpPr>
          <p:nvPr/>
        </p:nvSpPr>
        <p:spPr>
          <a:xfrm>
            <a:off x="3048000" y="2133600"/>
            <a:ext cx="3124200" cy="4495800"/>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Social Cognitive Theory</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Transtheoretical</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Model or Stages of Change</a:t>
            </a:r>
          </a:p>
          <a:p>
            <a:pPr marL="514350" lvl="0" indent="-514350">
              <a:buNone/>
              <a:defRPr/>
            </a:pPr>
            <a:r>
              <a:rPr lang="en-US" dirty="0" smtClean="0"/>
              <a:t>Plain Language</a:t>
            </a:r>
          </a:p>
          <a:p>
            <a:pPr marL="514350" lvl="0" indent="-514350">
              <a:buNone/>
              <a:defRPr/>
            </a:pPr>
            <a:r>
              <a:rPr lang="en-US" dirty="0" smtClean="0"/>
              <a:t>Pilot Test or Field Test</a:t>
            </a:r>
          </a:p>
          <a:p>
            <a:pPr marL="514350" lvl="0" indent="-514350">
              <a:spcBef>
                <a:spcPct val="20000"/>
              </a:spcBef>
              <a:defRPr/>
            </a:pPr>
            <a:r>
              <a:rPr lang="en-US" dirty="0" smtClean="0"/>
              <a:t>Health Belief Model</a:t>
            </a:r>
          </a:p>
          <a:p>
            <a:pPr marL="514350" lvl="0" indent="-514350">
              <a:spcBef>
                <a:spcPct val="20000"/>
              </a:spcBef>
              <a:defRPr/>
            </a:pPr>
            <a:r>
              <a:rPr lang="en-US" dirty="0" smtClean="0"/>
              <a:t>Theory of Planned Behavior</a:t>
            </a:r>
          </a:p>
          <a:p>
            <a:pPr marL="514350" lvl="0" indent="-514350">
              <a:spcBef>
                <a:spcPct val="20000"/>
              </a:spcBef>
              <a:defRPr/>
            </a:pPr>
            <a:r>
              <a:rPr lang="en-US" dirty="0" smtClean="0"/>
              <a:t>Diffusion of Innovations Theory</a:t>
            </a:r>
          </a:p>
          <a:p>
            <a:pPr marL="514350" lvl="0" indent="-514350">
              <a:spcBef>
                <a:spcPct val="20000"/>
              </a:spcBef>
              <a:defRPr/>
            </a:pPr>
            <a:r>
              <a:rPr lang="en-US" dirty="0" smtClean="0"/>
              <a:t>Code of Ethics</a:t>
            </a:r>
          </a:p>
          <a:p>
            <a:pPr marL="514350" lvl="0" indent="-514350">
              <a:spcBef>
                <a:spcPct val="20000"/>
              </a:spcBef>
              <a:defRPr/>
            </a:pPr>
            <a:r>
              <a:rPr lang="en-US" dirty="0" smtClean="0"/>
              <a:t>Ecological Models</a:t>
            </a:r>
          </a:p>
          <a:p>
            <a:pPr marL="514350" lvl="0" indent="-514350">
              <a:spcBef>
                <a:spcPct val="20000"/>
              </a:spcBef>
              <a:defRPr/>
            </a:pPr>
            <a:r>
              <a:rPr lang="en-US" dirty="0" smtClean="0"/>
              <a:t>Negligence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143000"/>
          </a:xfrm>
        </p:spPr>
        <p:txBody>
          <a:bodyPr>
            <a:normAutofit fontScale="90000"/>
          </a:bodyPr>
          <a:lstStyle/>
          <a:p>
            <a:r>
              <a:rPr lang="en-US" dirty="0" smtClean="0"/>
              <a:t>Implementing Health Education in </a:t>
            </a:r>
            <a:br>
              <a:rPr lang="en-US" dirty="0" smtClean="0"/>
            </a:br>
            <a:r>
              <a:rPr lang="en-US" dirty="0" smtClean="0"/>
              <a:t>The Community</a:t>
            </a:r>
            <a:endParaRPr lang="en-US" dirty="0"/>
          </a:p>
        </p:txBody>
      </p:sp>
      <p:sp>
        <p:nvSpPr>
          <p:cNvPr id="3" name="Content Placeholder 2"/>
          <p:cNvSpPr>
            <a:spLocks noGrp="1"/>
          </p:cNvSpPr>
          <p:nvPr>
            <p:ph idx="1"/>
          </p:nvPr>
        </p:nvSpPr>
        <p:spPr>
          <a:xfrm>
            <a:off x="457200" y="2438400"/>
            <a:ext cx="8229600" cy="4068763"/>
          </a:xfrm>
        </p:spPr>
        <p:txBody>
          <a:bodyPr>
            <a:noAutofit/>
          </a:bodyPr>
          <a:lstStyle/>
          <a:p>
            <a:r>
              <a:rPr lang="en-US" altLang="en-US" sz="1800" dirty="0" smtClean="0">
                <a:latin typeface="+mj-lt"/>
              </a:rPr>
              <a:t>Face dual challenges of motivating a diverse population and changing community environment, norms or capacity</a:t>
            </a:r>
          </a:p>
          <a:p>
            <a:r>
              <a:rPr lang="en-US" altLang="en-US" sz="1800" dirty="0" smtClean="0">
                <a:latin typeface="+mj-lt"/>
              </a:rPr>
              <a:t>HE must use a variety of coordinated approaches to reach program objectives</a:t>
            </a:r>
          </a:p>
          <a:p>
            <a:r>
              <a:rPr lang="en-US" altLang="en-US" sz="1800" dirty="0" smtClean="0">
                <a:latin typeface="+mj-lt"/>
              </a:rPr>
              <a:t>Identify a wide range of intervention strategies to be carried out in a number of locations in order to engage subgroups of the population</a:t>
            </a:r>
          </a:p>
          <a:p>
            <a:pPr lvl="1"/>
            <a:r>
              <a:rPr lang="en-US" altLang="en-US" sz="1800" dirty="0" smtClean="0">
                <a:latin typeface="+mj-lt"/>
              </a:rPr>
              <a:t>Examples:</a:t>
            </a:r>
          </a:p>
          <a:p>
            <a:pPr lvl="2"/>
            <a:r>
              <a:rPr lang="en-US" altLang="en-US" sz="1800" dirty="0" smtClean="0">
                <a:latin typeface="+mj-lt"/>
              </a:rPr>
              <a:t>Increasing awareness of dietary choices through local media</a:t>
            </a:r>
          </a:p>
          <a:p>
            <a:pPr lvl="2"/>
            <a:r>
              <a:rPr lang="en-US" altLang="en-US" sz="1800" dirty="0" smtClean="0">
                <a:latin typeface="+mj-lt"/>
              </a:rPr>
              <a:t>Coordinating with local grocery chains to provide educational materials and stock healthier items</a:t>
            </a:r>
          </a:p>
          <a:p>
            <a:pPr lvl="2"/>
            <a:r>
              <a:rPr lang="en-US" altLang="en-US" sz="1800" dirty="0" smtClean="0">
                <a:latin typeface="+mj-lt"/>
              </a:rPr>
              <a:t>Arranging for a cooking demonstration at a community center</a:t>
            </a:r>
          </a:p>
          <a:p>
            <a:pPr lvl="2"/>
            <a:r>
              <a:rPr lang="en-US" altLang="en-US" sz="1800" dirty="0" smtClean="0">
                <a:latin typeface="+mj-lt"/>
              </a:rPr>
              <a:t>Collaborating with community planners to make a community vegetable garden or farmer’s market available</a:t>
            </a:r>
          </a:p>
          <a:p>
            <a:pPr lvl="2"/>
            <a:r>
              <a:rPr lang="en-US" altLang="en-US" sz="1800" dirty="0" smtClean="0">
                <a:latin typeface="+mj-lt"/>
              </a:rPr>
              <a:t>Working with schools to change vending machine policies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Implementing  Health Education in </a:t>
            </a:r>
            <a:br>
              <a:rPr lang="en-US" dirty="0" smtClean="0"/>
            </a:br>
            <a:r>
              <a:rPr lang="en-US" dirty="0" smtClean="0"/>
              <a:t>Schools (K-12)</a:t>
            </a:r>
            <a:endParaRPr lang="en-US" dirty="0"/>
          </a:p>
        </p:txBody>
      </p:sp>
      <p:sp>
        <p:nvSpPr>
          <p:cNvPr id="3" name="Content Placeholder 2"/>
          <p:cNvSpPr>
            <a:spLocks noGrp="1"/>
          </p:cNvSpPr>
          <p:nvPr>
            <p:ph idx="1"/>
          </p:nvPr>
        </p:nvSpPr>
        <p:spPr>
          <a:xfrm>
            <a:off x="457200" y="2362200"/>
            <a:ext cx="8229600" cy="4144963"/>
          </a:xfrm>
        </p:spPr>
        <p:txBody>
          <a:bodyPr>
            <a:normAutofit lnSpcReduction="10000"/>
          </a:bodyPr>
          <a:lstStyle/>
          <a:p>
            <a:r>
              <a:rPr lang="en-US" altLang="en-US" sz="2200" dirty="0" smtClean="0">
                <a:latin typeface="+mj-lt"/>
              </a:rPr>
              <a:t>HE work to increase students’ knowledge and to promote positive attitudes and behaviors with respect to health</a:t>
            </a:r>
          </a:p>
          <a:p>
            <a:r>
              <a:rPr lang="en-US" altLang="en-US" sz="2200" dirty="0" smtClean="0">
                <a:latin typeface="+mj-lt"/>
              </a:rPr>
              <a:t>Typically provided with a curriculum by the school, a school-based health education specialist infers objectives appropriate to students’ learning potential and abilities and decides on appropriate teaching techniques</a:t>
            </a:r>
          </a:p>
          <a:p>
            <a:r>
              <a:rPr lang="en-US" altLang="en-US" sz="2200" dirty="0" smtClean="0">
                <a:latin typeface="+mj-lt"/>
              </a:rPr>
              <a:t>Lesson plans are informed by students’ learning needs, degree of parental support and related factors</a:t>
            </a:r>
          </a:p>
          <a:p>
            <a:r>
              <a:rPr lang="en-US" altLang="en-US" sz="2200" dirty="0" smtClean="0">
                <a:latin typeface="+mj-lt"/>
              </a:rPr>
              <a:t>Student learning is assessed and monitored to facilitate revisions in the curriculum and instructional methods</a:t>
            </a:r>
          </a:p>
          <a:p>
            <a:r>
              <a:rPr lang="en-US" altLang="en-US" sz="2200" dirty="0" smtClean="0">
                <a:latin typeface="+mj-lt"/>
              </a:rPr>
              <a:t>HE works with administrative staff, faculty, parent/community groups to encourage school policies that support healthy behaviors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Implementing Health Education in </a:t>
            </a:r>
            <a:br>
              <a:rPr lang="en-US" dirty="0" smtClean="0"/>
            </a:br>
            <a:r>
              <a:rPr lang="en-US" dirty="0" smtClean="0"/>
              <a:t>Health Care</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mj-lt"/>
              </a:rPr>
              <a:t>Function as independent participants, as well as liaisons between patients and providers</a:t>
            </a:r>
          </a:p>
          <a:p>
            <a:r>
              <a:rPr lang="en-US" altLang="en-US" sz="2200" dirty="0" smtClean="0">
                <a:latin typeface="+mj-lt"/>
              </a:rPr>
              <a:t>Conduct programs supported by presentations from the health care providers, and make use of educational materials consistent with the patients’ needs</a:t>
            </a:r>
          </a:p>
          <a:p>
            <a:r>
              <a:rPr lang="en-US" altLang="en-US" sz="2200" dirty="0" smtClean="0">
                <a:latin typeface="+mj-lt"/>
              </a:rPr>
              <a:t>Arrange for opportunities to apply the information learned (Ex: cooking classes or grocery store tour to improve ability to read food labels)</a:t>
            </a:r>
          </a:p>
          <a:p>
            <a:r>
              <a:rPr lang="en-US" altLang="en-US" sz="2200" dirty="0" smtClean="0">
                <a:latin typeface="+mj-lt"/>
              </a:rPr>
              <a:t>Monitor participant outcomes and providers’ reactions, the process of delivering such activities, and make changes to the program and objectives as warranted</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Implementing Health Education in </a:t>
            </a:r>
            <a:br>
              <a:rPr lang="en-US" dirty="0" smtClean="0"/>
            </a:br>
            <a:r>
              <a:rPr lang="en-US" dirty="0" smtClean="0"/>
              <a:t>Business/Industry</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mj-lt"/>
              </a:rPr>
              <a:t>HE works with employers to offer educational programs that respond to employees’ health needs (such as programs to improve diet) in a manner conducive to employee participation</a:t>
            </a:r>
          </a:p>
          <a:p>
            <a:r>
              <a:rPr lang="en-US" altLang="en-US" sz="2200" dirty="0" smtClean="0">
                <a:latin typeface="+mj-lt"/>
              </a:rPr>
              <a:t>HE needs to understand the needs and interests of employees, as well as the workplace culture and ways of doing business that might affect healthy behaviors</a:t>
            </a:r>
          </a:p>
          <a:p>
            <a:r>
              <a:rPr lang="en-US" altLang="en-US" sz="2200" dirty="0" smtClean="0">
                <a:latin typeface="+mj-lt"/>
              </a:rPr>
              <a:t>Examples:</a:t>
            </a:r>
          </a:p>
          <a:p>
            <a:pPr lvl="1"/>
            <a:r>
              <a:rPr lang="en-US" altLang="en-US" sz="2200" dirty="0" smtClean="0">
                <a:latin typeface="+mj-lt"/>
              </a:rPr>
              <a:t>Employees offered healthful food choices in the company cafeteria, exercise classes, stress reduction counseling, and smoking cessation therapy (all supplemented by educational materials)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Implementing Health Education in Colleges/Universities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mj-lt"/>
              </a:rPr>
              <a:t>Conduct introductory-level health class in which he or she guides each student through a personal change project tailored to the student’s interests, preparedness for the course, and learning style</a:t>
            </a:r>
          </a:p>
          <a:p>
            <a:r>
              <a:rPr lang="en-US" altLang="en-US" sz="2200" dirty="0" smtClean="0">
                <a:latin typeface="+mj-lt"/>
              </a:rPr>
              <a:t>Objectives of the project would be determined and modified as needed to fit the needs of the student and the class</a:t>
            </a:r>
          </a:p>
          <a:p>
            <a:r>
              <a:rPr lang="en-US" altLang="en-US" sz="2200" dirty="0" smtClean="0">
                <a:latin typeface="+mj-lt"/>
              </a:rPr>
              <a:t>PowerPoint presentations, use of technology, and role-playing are among the instructional methods that might be used</a:t>
            </a:r>
          </a:p>
          <a:p>
            <a:r>
              <a:rPr lang="en-US" altLang="en-US" sz="2200" dirty="0" smtClean="0">
                <a:latin typeface="+mj-lt"/>
              </a:rPr>
              <a:t>Student feedback and instructor observations can be used to refine future programs to more effectively achieve goals within a courses’ curriculum</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6185</TotalTime>
  <Words>2402</Words>
  <Application>Microsoft Macintosh PowerPoint</Application>
  <PresentationFormat>On-screen Show (4:3)</PresentationFormat>
  <Paragraphs>252</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Calibri</vt:lpstr>
      <vt:lpstr>Wingdings</vt:lpstr>
      <vt:lpstr>Arial</vt:lpstr>
      <vt:lpstr>Office Theme</vt:lpstr>
      <vt:lpstr>Area of Responsibility 3</vt:lpstr>
      <vt:lpstr>Plan Health Education</vt:lpstr>
      <vt:lpstr>The Role of Implementing Health Education</vt:lpstr>
      <vt:lpstr>AOR 3 Key Terms</vt:lpstr>
      <vt:lpstr>Implementing Health Education in  The Community</vt:lpstr>
      <vt:lpstr>Implementing  Health Education in  Schools (K-12)</vt:lpstr>
      <vt:lpstr>Implementing Health Education in  Health Care</vt:lpstr>
      <vt:lpstr>Implementing Health Education in  Business/Industry</vt:lpstr>
      <vt:lpstr>Implementing Health Education in Colleges/Universities</vt:lpstr>
      <vt:lpstr>Implementing Health Education in  University Health Services</vt:lpstr>
      <vt:lpstr>3.1 Implement a Plan of Action</vt:lpstr>
      <vt:lpstr>Phase 4: Put the Plans Into Action</vt:lpstr>
      <vt:lpstr>3.1 Implement a Plan of Action </vt:lpstr>
      <vt:lpstr>3.1.3 Use Strategies to Ensure Cultural Competence in Implementing HE Plans</vt:lpstr>
      <vt:lpstr>3.1.3 Use Strategies to Ensure Cultural Competence in Implementing HE Plans</vt:lpstr>
      <vt:lpstr>3.1.3 Use Strategies to Ensure Cultural Competence in Implementing HE Plans</vt:lpstr>
      <vt:lpstr>3.1.5 Promote Plan of Action</vt:lpstr>
      <vt:lpstr>PowerPoint Presentation</vt:lpstr>
      <vt:lpstr>3.1.6 Apply Theories and Models of Implementation</vt:lpstr>
      <vt:lpstr>3.1.6 Apply Theories and Models of Implementation</vt:lpstr>
      <vt:lpstr>3.1.7 Launch Plan of Action</vt:lpstr>
      <vt:lpstr>3.1.7 Four Strategies Used By Coalitions</vt:lpstr>
      <vt:lpstr>3.2 Monitor Implementation of  Health Education</vt:lpstr>
      <vt:lpstr>3.2 Monitor Implementation of  Health Education</vt:lpstr>
      <vt:lpstr>3.2.1 Monitor Progress in Accordance with Timeline</vt:lpstr>
      <vt:lpstr>3.2.2 Assess Progress in Achieving Objectives</vt:lpstr>
      <vt:lpstr>3.2.5 Monitor Compliance with Legal and Ethical Principles</vt:lpstr>
      <vt:lpstr>3.2.5 Monitor Compliance with Legal and Ethical Principles</vt:lpstr>
      <vt:lpstr>3.3 Train Individuals Involved in Implementation of Health Education</vt:lpstr>
      <vt:lpstr>3.3.1 Select Training Participants Needed For Implementation</vt:lpstr>
      <vt:lpstr>3.3.1 Select Training Participants Needed For Implementation</vt:lpstr>
      <vt:lpstr>3.3.1 Select Training Participants Needed For Implementation</vt:lpstr>
      <vt:lpstr>3.3.4 Create Training Using Best Practices</vt:lpstr>
      <vt:lpstr>3.3.7 Evaluate Training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of Responsibility 1</dc:title>
  <dc:creator>dawnsnyder</dc:creator>
  <cp:lastModifiedBy>Carolina  Focella</cp:lastModifiedBy>
  <cp:revision>432</cp:revision>
  <dcterms:created xsi:type="dcterms:W3CDTF">2006-08-16T00:00:00Z</dcterms:created>
  <dcterms:modified xsi:type="dcterms:W3CDTF">2016-03-14T21:55:45Z</dcterms:modified>
</cp:coreProperties>
</file>